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66" r:id="rId4"/>
    <p:sldId id="258" r:id="rId5"/>
    <p:sldId id="259" r:id="rId6"/>
    <p:sldId id="260" r:id="rId7"/>
    <p:sldId id="261" r:id="rId8"/>
    <p:sldId id="262" r:id="rId9"/>
    <p:sldId id="264" r:id="rId10"/>
    <p:sldId id="265" r:id="rId11"/>
    <p:sldId id="263"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12"/>
    <p:restoredTop sz="94775"/>
  </p:normalViewPr>
  <p:slideViewPr>
    <p:cSldViewPr snapToGrid="0">
      <p:cViewPr varScale="1">
        <p:scale>
          <a:sx n="148" d="100"/>
          <a:sy n="148" d="100"/>
        </p:scale>
        <p:origin x="6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November 30,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2651089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November 30,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3739838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November 30,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216573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November 30,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87408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November 30,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599195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November 30,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4379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November 30,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‹Nr.›</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009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November 30,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2527413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November 30,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2115311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November 30,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73442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November 30,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‹Nr.›</a:t>
            </a:fld>
            <a:endParaRPr lang="en-US"/>
          </a:p>
        </p:txBody>
      </p:sp>
    </p:spTree>
    <p:extLst>
      <p:ext uri="{BB962C8B-B14F-4D97-AF65-F5344CB8AC3E}">
        <p14:creationId xmlns:p14="http://schemas.microsoft.com/office/powerpoint/2010/main" val="133934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Wednesday, November 30,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‹Nr.›</a:t>
            </a:fld>
            <a:endParaRPr lang="en-US" sz="800" dirty="0"/>
          </a:p>
        </p:txBody>
      </p:sp>
    </p:spTree>
    <p:extLst>
      <p:ext uri="{BB962C8B-B14F-4D97-AF65-F5344CB8AC3E}">
        <p14:creationId xmlns:p14="http://schemas.microsoft.com/office/powerpoint/2010/main" val="4713726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docs.scipy.org/doc/scipy/index.html" TargetMode="External"/><Relationship Id="rId5" Type="http://schemas.openxmlformats.org/officeDocument/2006/relationships/hyperlink" Target="https://matplotlib.org/" TargetMode="External"/><Relationship Id="rId4" Type="http://schemas.openxmlformats.org/officeDocument/2006/relationships/hyperlink" Target="https://pandas.pydata.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50B05A-A66C-0C00-8C42-9686ED4D8566}"/>
              </a:ext>
            </a:extLst>
          </p:cNvPr>
          <p:cNvPicPr>
            <a:picLocks noChangeAspect="1"/>
          </p:cNvPicPr>
          <p:nvPr/>
        </p:nvPicPr>
        <p:blipFill rotWithShape="1">
          <a:blip r:embed="rId2"/>
          <a:srcRect l="16968" r="22823"/>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3EED0587-8AF0-E819-514E-C17C060E64DE}"/>
              </a:ext>
            </a:extLst>
          </p:cNvPr>
          <p:cNvSpPr>
            <a:spLocks noGrp="1"/>
          </p:cNvSpPr>
          <p:nvPr>
            <p:ph type="ctrTitle"/>
          </p:nvPr>
        </p:nvSpPr>
        <p:spPr>
          <a:xfrm>
            <a:off x="5275425" y="768485"/>
            <a:ext cx="6133656" cy="3169674"/>
          </a:xfrm>
        </p:spPr>
        <p:txBody>
          <a:bodyPr>
            <a:normAutofit/>
          </a:bodyPr>
          <a:lstStyle/>
          <a:p>
            <a:pPr algn="r"/>
            <a:r>
              <a:rPr lang="de-DE" dirty="0">
                <a:solidFill>
                  <a:schemeClr val="bg1"/>
                </a:solidFill>
              </a:rPr>
              <a:t>Der Python Science Stack	</a:t>
            </a:r>
          </a:p>
        </p:txBody>
      </p:sp>
      <p:sp>
        <p:nvSpPr>
          <p:cNvPr id="3" name="Untertitel 2">
            <a:extLst>
              <a:ext uri="{FF2B5EF4-FFF2-40B4-BE49-F238E27FC236}">
                <a16:creationId xmlns:a16="http://schemas.microsoft.com/office/drawing/2014/main" id="{E39F04B6-3143-985A-C2E2-73B763755287}"/>
              </a:ext>
            </a:extLst>
          </p:cNvPr>
          <p:cNvSpPr>
            <a:spLocks noGrp="1"/>
          </p:cNvSpPr>
          <p:nvPr>
            <p:ph type="subTitle" idx="1"/>
          </p:nvPr>
        </p:nvSpPr>
        <p:spPr>
          <a:xfrm>
            <a:off x="5862918" y="4793128"/>
            <a:ext cx="5462494" cy="1141157"/>
          </a:xfrm>
        </p:spPr>
        <p:txBody>
          <a:bodyPr>
            <a:normAutofit/>
          </a:bodyPr>
          <a:lstStyle/>
          <a:p>
            <a:pPr algn="r"/>
            <a:r>
              <a:rPr lang="de-DE" sz="1400" dirty="0">
                <a:solidFill>
                  <a:schemeClr val="bg1"/>
                </a:solidFill>
              </a:rPr>
              <a:t>Eine rudimentäre Einführung in </a:t>
            </a:r>
            <a:r>
              <a:rPr lang="de-DE" sz="1400" dirty="0" err="1">
                <a:solidFill>
                  <a:schemeClr val="bg1"/>
                </a:solidFill>
              </a:rPr>
              <a:t>die wichtigsten Module und Arbeitsweisen</a:t>
            </a:r>
            <a:endParaRPr lang="de-DE" sz="1400" dirty="0">
              <a:solidFill>
                <a:schemeClr val="bg1"/>
              </a:solidFill>
            </a:endParaRPr>
          </a:p>
        </p:txBody>
      </p:sp>
      <p:pic>
        <p:nvPicPr>
          <p:cNvPr id="5" name="Grafik 4">
            <a:extLst>
              <a:ext uri="{FF2B5EF4-FFF2-40B4-BE49-F238E27FC236}">
                <a16:creationId xmlns:a16="http://schemas.microsoft.com/office/drawing/2014/main" id="{8745DA85-B8BA-9A55-979E-EEB9C833E3D0}"/>
              </a:ext>
            </a:extLst>
          </p:cNvPr>
          <p:cNvPicPr>
            <a:picLocks noChangeAspect="1"/>
          </p:cNvPicPr>
          <p:nvPr/>
        </p:nvPicPr>
        <p:blipFill>
          <a:blip r:embed="rId3"/>
          <a:stretch>
            <a:fillRect/>
          </a:stretch>
        </p:blipFill>
        <p:spPr>
          <a:xfrm>
            <a:off x="10271312" y="767627"/>
            <a:ext cx="1054100" cy="1282700"/>
          </a:xfrm>
          <a:prstGeom prst="rect">
            <a:avLst/>
          </a:prstGeom>
        </p:spPr>
      </p:pic>
    </p:spTree>
    <p:extLst>
      <p:ext uri="{BB962C8B-B14F-4D97-AF65-F5344CB8AC3E}">
        <p14:creationId xmlns:p14="http://schemas.microsoft.com/office/powerpoint/2010/main" val="976787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5F0C4-92DE-C55E-9AF0-3EA3A2B50842}"/>
              </a:ext>
            </a:extLst>
          </p:cNvPr>
          <p:cNvSpPr>
            <a:spLocks noGrp="1"/>
          </p:cNvSpPr>
          <p:nvPr>
            <p:ph type="title"/>
          </p:nvPr>
        </p:nvSpPr>
        <p:spPr>
          <a:xfrm>
            <a:off x="1371600" y="795528"/>
            <a:ext cx="10241280" cy="619204"/>
          </a:xfrm>
        </p:spPr>
        <p:txBody>
          <a:bodyPr/>
          <a:lstStyle/>
          <a:p>
            <a:r>
              <a:rPr lang="de-DE"/>
              <a:t>Unser Datensatz</a:t>
            </a:r>
          </a:p>
        </p:txBody>
      </p:sp>
      <p:sp>
        <p:nvSpPr>
          <p:cNvPr id="3" name="Inhaltsplatzhalter 2">
            <a:extLst>
              <a:ext uri="{FF2B5EF4-FFF2-40B4-BE49-F238E27FC236}">
                <a16:creationId xmlns:a16="http://schemas.microsoft.com/office/drawing/2014/main" id="{17011BD6-B081-CCC3-1A8A-C95CBB07CC90}"/>
              </a:ext>
            </a:extLst>
          </p:cNvPr>
          <p:cNvSpPr>
            <a:spLocks noGrp="1"/>
          </p:cNvSpPr>
          <p:nvPr>
            <p:ph idx="1"/>
          </p:nvPr>
        </p:nvSpPr>
        <p:spPr>
          <a:xfrm>
            <a:off x="1371600" y="1690777"/>
            <a:ext cx="9929091" cy="4380839"/>
          </a:xfrm>
        </p:spPr>
        <p:txBody>
          <a:bodyPr/>
          <a:lstStyle/>
          <a:p>
            <a:r>
              <a:rPr lang="de-DE"/>
              <a:t>Ein Datensatz mit möglichst vielen numerischen Werten, an denen man die Handhabe gut zeigen kann.</a:t>
            </a:r>
          </a:p>
          <a:p>
            <a:r>
              <a:rPr lang="de-DE"/>
              <a:t>Keine „echten“ oder stark interpretationswürdigen Daten (das lenkt nur ab!)</a:t>
            </a:r>
          </a:p>
          <a:p>
            <a:r>
              <a:rPr lang="de-DE"/>
              <a:t>Ein bisschen </a:t>
            </a:r>
            <a:r>
              <a:rPr lang="de-DE" b="1"/>
              <a:t>Spaß</a:t>
            </a:r>
            <a:r>
              <a:rPr lang="de-DE"/>
              <a:t> ist erlaubt und die “nerdigen“ Eigenheiten des Kursleiters dürfen ruhig zur Geltung kommen. 🤓</a:t>
            </a:r>
          </a:p>
          <a:p>
            <a:r>
              <a:rPr lang="de-DE"/>
              <a:t>Daher...</a:t>
            </a:r>
          </a:p>
        </p:txBody>
      </p:sp>
      <p:pic>
        <p:nvPicPr>
          <p:cNvPr id="4" name="Grafik 3">
            <a:extLst>
              <a:ext uri="{FF2B5EF4-FFF2-40B4-BE49-F238E27FC236}">
                <a16:creationId xmlns:a16="http://schemas.microsoft.com/office/drawing/2014/main" id="{0B389661-A9F2-734E-FC6E-DD22A54DF4C8}"/>
              </a:ext>
            </a:extLst>
          </p:cNvPr>
          <p:cNvPicPr>
            <a:picLocks noChangeAspect="1"/>
          </p:cNvPicPr>
          <p:nvPr/>
        </p:nvPicPr>
        <p:blipFill>
          <a:blip r:embed="rId2"/>
          <a:stretch>
            <a:fillRect/>
          </a:stretch>
        </p:blipFill>
        <p:spPr>
          <a:xfrm>
            <a:off x="891309" y="0"/>
            <a:ext cx="10241280" cy="6400800"/>
          </a:xfrm>
          <a:prstGeom prst="rect">
            <a:avLst/>
          </a:prstGeom>
        </p:spPr>
      </p:pic>
    </p:spTree>
    <p:extLst>
      <p:ext uri="{BB962C8B-B14F-4D97-AF65-F5344CB8AC3E}">
        <p14:creationId xmlns:p14="http://schemas.microsoft.com/office/powerpoint/2010/main" val="12755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4F1D7A84-6A84-C6AA-7B37-25DCBCA94CF5}"/>
              </a:ext>
            </a:extLst>
          </p:cNvPr>
          <p:cNvGraphicFramePr>
            <a:graphicFrameLocks noGrp="1"/>
          </p:cNvGraphicFramePr>
          <p:nvPr/>
        </p:nvGraphicFramePr>
        <p:xfrm>
          <a:off x="1285105" y="1543453"/>
          <a:ext cx="4753233" cy="2621280"/>
        </p:xfrm>
        <a:graphic>
          <a:graphicData uri="http://schemas.openxmlformats.org/drawingml/2006/table">
            <a:tbl>
              <a:tblPr firstRow="1" bandRow="1">
                <a:tableStyleId>{D7AC3CCA-C797-4891-BE02-D94E43425B78}</a:tableStyleId>
              </a:tblPr>
              <a:tblGrid>
                <a:gridCol w="700216">
                  <a:extLst>
                    <a:ext uri="{9D8B030D-6E8A-4147-A177-3AD203B41FA5}">
                      <a16:colId xmlns:a16="http://schemas.microsoft.com/office/drawing/2014/main" val="2745738972"/>
                    </a:ext>
                  </a:extLst>
                </a:gridCol>
                <a:gridCol w="1079157">
                  <a:extLst>
                    <a:ext uri="{9D8B030D-6E8A-4147-A177-3AD203B41FA5}">
                      <a16:colId xmlns:a16="http://schemas.microsoft.com/office/drawing/2014/main" val="82594662"/>
                    </a:ext>
                  </a:extLst>
                </a:gridCol>
                <a:gridCol w="1762897">
                  <a:extLst>
                    <a:ext uri="{9D8B030D-6E8A-4147-A177-3AD203B41FA5}">
                      <a16:colId xmlns:a16="http://schemas.microsoft.com/office/drawing/2014/main" val="2734912162"/>
                    </a:ext>
                  </a:extLst>
                </a:gridCol>
                <a:gridCol w="1210963">
                  <a:extLst>
                    <a:ext uri="{9D8B030D-6E8A-4147-A177-3AD203B41FA5}">
                      <a16:colId xmlns:a16="http://schemas.microsoft.com/office/drawing/2014/main" val="985850365"/>
                    </a:ext>
                  </a:extLst>
                </a:gridCol>
              </a:tblGrid>
              <a:tr h="370840">
                <a:tc>
                  <a:txBody>
                    <a:bodyPr/>
                    <a:lstStyle/>
                    <a:p>
                      <a:pPr algn="ctr"/>
                      <a:endParaRPr lang="de-DE"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a:solidFill>
                            <a:schemeClr val="bg1"/>
                          </a:solidFill>
                        </a:rPr>
                        <a:t>Name [0]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de-DE" dirty="0">
                          <a:solidFill>
                            <a:schemeClr val="bg1"/>
                          </a:solidFill>
                        </a:rPr>
                        <a:t>Notenschnitt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de-DE" dirty="0">
                          <a:solidFill>
                            <a:schemeClr val="bg1"/>
                          </a:solidFill>
                        </a:rPr>
                        <a:t>Klasse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637128735"/>
                  </a:ext>
                </a:extLst>
              </a:tr>
              <a:tr h="370840">
                <a:tc>
                  <a:txBody>
                    <a:bodyPr/>
                    <a:lstStyle/>
                    <a:p>
                      <a:pPr algn="ctr"/>
                      <a:r>
                        <a:rPr lang="de-DE" dirty="0">
                          <a:solidFill>
                            <a:schemeClr val="bg1"/>
                          </a:solidFill>
                        </a:rPr>
                        <a:t>1 [0]</a:t>
                      </a:r>
                    </a:p>
                  </a:txBody>
                  <a:tcPr>
                    <a:lnT w="12700" cap="flat" cmpd="sng" algn="ctr">
                      <a:noFill/>
                      <a:prstDash val="solid"/>
                      <a:round/>
                      <a:headEnd type="none" w="med" len="med"/>
                      <a:tailEnd type="none" w="med" len="med"/>
                    </a:lnT>
                    <a:solidFill>
                      <a:schemeClr val="tx1">
                        <a:lumMod val="85000"/>
                        <a:lumOff val="15000"/>
                      </a:schemeClr>
                    </a:solidFill>
                  </a:tcPr>
                </a:tc>
                <a:tc>
                  <a:txBody>
                    <a:bodyPr/>
                    <a:lstStyle/>
                    <a:p>
                      <a:pPr algn="ctr"/>
                      <a:r>
                        <a:rPr lang="de-DE" dirty="0"/>
                        <a:t>Maier</a:t>
                      </a:r>
                    </a:p>
                  </a:txBody>
                  <a:tcPr>
                    <a:lnT w="12700" cap="flat" cmpd="sng" algn="ctr">
                      <a:solidFill>
                        <a:schemeClr val="tx1"/>
                      </a:solidFill>
                      <a:prstDash val="solid"/>
                      <a:round/>
                      <a:headEnd type="none" w="med" len="med"/>
                      <a:tailEnd type="none" w="med" len="med"/>
                    </a:lnT>
                  </a:tcPr>
                </a:tc>
                <a:tc>
                  <a:txBody>
                    <a:bodyPr/>
                    <a:lstStyle/>
                    <a:p>
                      <a:pPr algn="ctr"/>
                      <a:r>
                        <a:rPr lang="de-DE" dirty="0"/>
                        <a:t>2.75</a:t>
                      </a:r>
                    </a:p>
                  </a:txBody>
                  <a:tcPr>
                    <a:lnT w="12700" cap="flat" cmpd="sng" algn="ctr">
                      <a:solidFill>
                        <a:schemeClr val="tx1"/>
                      </a:solidFill>
                      <a:prstDash val="solid"/>
                      <a:round/>
                      <a:headEnd type="none" w="med" len="med"/>
                      <a:tailEnd type="none" w="med" len="med"/>
                    </a:lnT>
                  </a:tcPr>
                </a:tc>
                <a:tc>
                  <a:txBody>
                    <a:bodyPr/>
                    <a:lstStyle/>
                    <a:p>
                      <a:pPr algn="ctr"/>
                      <a:r>
                        <a:rPr lang="de-DE" dirty="0"/>
                        <a:t>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97419996"/>
                  </a:ext>
                </a:extLst>
              </a:tr>
              <a:tr h="370840">
                <a:tc>
                  <a:txBody>
                    <a:bodyPr/>
                    <a:lstStyle/>
                    <a:p>
                      <a:pPr algn="ctr"/>
                      <a:r>
                        <a:rPr lang="de-DE" dirty="0">
                          <a:solidFill>
                            <a:schemeClr val="bg1"/>
                          </a:solidFill>
                        </a:rPr>
                        <a:t>2 [1]</a:t>
                      </a:r>
                    </a:p>
                  </a:txBody>
                  <a:tcPr>
                    <a:solidFill>
                      <a:schemeClr val="tx1">
                        <a:lumMod val="85000"/>
                        <a:lumOff val="15000"/>
                      </a:schemeClr>
                    </a:solidFill>
                  </a:tcPr>
                </a:tc>
                <a:tc>
                  <a:txBody>
                    <a:bodyPr/>
                    <a:lstStyle/>
                    <a:p>
                      <a:pPr algn="ctr"/>
                      <a:r>
                        <a:rPr lang="de-DE" dirty="0"/>
                        <a:t>Müller</a:t>
                      </a:r>
                    </a:p>
                  </a:txBody>
                  <a:tcPr/>
                </a:tc>
                <a:tc>
                  <a:txBody>
                    <a:bodyPr/>
                    <a:lstStyle/>
                    <a:p>
                      <a:pPr algn="ctr"/>
                      <a:r>
                        <a:rPr lang="de-DE" dirty="0"/>
                        <a:t>2.5</a:t>
                      </a:r>
                    </a:p>
                  </a:txBody>
                  <a:tcPr/>
                </a:tc>
                <a:tc>
                  <a:txBody>
                    <a:bodyPr/>
                    <a:lstStyle/>
                    <a:p>
                      <a:pPr algn="ctr"/>
                      <a:r>
                        <a:rPr lang="de-DE" dirty="0"/>
                        <a:t>5</a:t>
                      </a:r>
                    </a:p>
                  </a:txBody>
                  <a:tcPr/>
                </a:tc>
                <a:extLst>
                  <a:ext uri="{0D108BD9-81ED-4DB2-BD59-A6C34878D82A}">
                    <a16:rowId xmlns:a16="http://schemas.microsoft.com/office/drawing/2014/main" val="3471315656"/>
                  </a:ext>
                </a:extLst>
              </a:tr>
              <a:tr h="370840">
                <a:tc>
                  <a:txBody>
                    <a:bodyPr/>
                    <a:lstStyle/>
                    <a:p>
                      <a:pPr algn="ctr"/>
                      <a:r>
                        <a:rPr lang="de-DE" dirty="0">
                          <a:solidFill>
                            <a:schemeClr val="bg1"/>
                          </a:solidFill>
                        </a:rPr>
                        <a:t>3 [2]</a:t>
                      </a:r>
                    </a:p>
                  </a:txBody>
                  <a:tcPr>
                    <a:solidFill>
                      <a:schemeClr val="tx1">
                        <a:lumMod val="85000"/>
                        <a:lumOff val="15000"/>
                      </a:schemeClr>
                    </a:solidFill>
                  </a:tcPr>
                </a:tc>
                <a:tc>
                  <a:txBody>
                    <a:bodyPr/>
                    <a:lstStyle/>
                    <a:p>
                      <a:pPr algn="ctr"/>
                      <a:r>
                        <a:rPr lang="de-DE" dirty="0"/>
                        <a:t>Schmidt</a:t>
                      </a:r>
                    </a:p>
                  </a:txBody>
                  <a:tcPr/>
                </a:tc>
                <a:tc>
                  <a:txBody>
                    <a:bodyPr/>
                    <a:lstStyle/>
                    <a:p>
                      <a:pPr algn="ctr"/>
                      <a:r>
                        <a:rPr lang="de-DE" dirty="0"/>
                        <a:t>3.2</a:t>
                      </a:r>
                    </a:p>
                  </a:txBody>
                  <a:tcPr/>
                </a:tc>
                <a:tc>
                  <a:txBody>
                    <a:bodyPr/>
                    <a:lstStyle/>
                    <a:p>
                      <a:pPr algn="ctr"/>
                      <a:r>
                        <a:rPr lang="de-DE" dirty="0"/>
                        <a:t>6</a:t>
                      </a:r>
                    </a:p>
                  </a:txBody>
                  <a:tcPr/>
                </a:tc>
                <a:extLst>
                  <a:ext uri="{0D108BD9-81ED-4DB2-BD59-A6C34878D82A}">
                    <a16:rowId xmlns:a16="http://schemas.microsoft.com/office/drawing/2014/main" val="3813222455"/>
                  </a:ext>
                </a:extLst>
              </a:tr>
              <a:tr h="370840">
                <a:tc>
                  <a:txBody>
                    <a:bodyPr/>
                    <a:lstStyle/>
                    <a:p>
                      <a:pPr algn="ctr"/>
                      <a:r>
                        <a:rPr lang="de-DE" dirty="0">
                          <a:solidFill>
                            <a:schemeClr val="bg1"/>
                          </a:solidFill>
                        </a:rPr>
                        <a:t>4 [3]</a:t>
                      </a:r>
                    </a:p>
                  </a:txBody>
                  <a:tcPr>
                    <a:solidFill>
                      <a:schemeClr val="tx1">
                        <a:lumMod val="85000"/>
                        <a:lumOff val="15000"/>
                      </a:schemeClr>
                    </a:solidFill>
                  </a:tcPr>
                </a:tc>
                <a:tc>
                  <a:txBody>
                    <a:bodyPr/>
                    <a:lstStyle/>
                    <a:p>
                      <a:pPr algn="ctr"/>
                      <a:r>
                        <a:rPr lang="de-DE" dirty="0"/>
                        <a:t>Huber</a:t>
                      </a:r>
                    </a:p>
                  </a:txBody>
                  <a:tcPr/>
                </a:tc>
                <a:tc>
                  <a:txBody>
                    <a:bodyPr/>
                    <a:lstStyle/>
                    <a:p>
                      <a:pPr algn="ctr"/>
                      <a:r>
                        <a:rPr lang="de-DE" dirty="0"/>
                        <a:t>3.8</a:t>
                      </a:r>
                    </a:p>
                  </a:txBody>
                  <a:tcPr/>
                </a:tc>
                <a:tc>
                  <a:txBody>
                    <a:bodyPr/>
                    <a:lstStyle/>
                    <a:p>
                      <a:pPr algn="ctr"/>
                      <a:r>
                        <a:rPr lang="de-DE" dirty="0"/>
                        <a:t>7</a:t>
                      </a:r>
                    </a:p>
                  </a:txBody>
                  <a:tcPr/>
                </a:tc>
                <a:extLst>
                  <a:ext uri="{0D108BD9-81ED-4DB2-BD59-A6C34878D82A}">
                    <a16:rowId xmlns:a16="http://schemas.microsoft.com/office/drawing/2014/main" val="3475702493"/>
                  </a:ext>
                </a:extLst>
              </a:tr>
              <a:tr h="370840">
                <a:tc>
                  <a:txBody>
                    <a:bodyPr/>
                    <a:lstStyle/>
                    <a:p>
                      <a:pPr algn="ctr"/>
                      <a:r>
                        <a:rPr lang="de-DE" dirty="0">
                          <a:solidFill>
                            <a:schemeClr val="bg1"/>
                          </a:solidFill>
                        </a:rPr>
                        <a:t>5 [4]</a:t>
                      </a:r>
                    </a:p>
                  </a:txBody>
                  <a:tcP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de-DE" dirty="0"/>
                        <a:t>Bäcker</a:t>
                      </a:r>
                    </a:p>
                  </a:txBody>
                  <a:tcPr>
                    <a:lnB w="12700" cap="flat" cmpd="sng" algn="ctr">
                      <a:solidFill>
                        <a:schemeClr val="tx1"/>
                      </a:solidFill>
                      <a:prstDash val="solid"/>
                      <a:round/>
                      <a:headEnd type="none" w="med" len="med"/>
                      <a:tailEnd type="none" w="med" len="med"/>
                    </a:lnB>
                  </a:tcPr>
                </a:tc>
                <a:tc>
                  <a:txBody>
                    <a:bodyPr/>
                    <a:lstStyle/>
                    <a:p>
                      <a:pPr algn="ctr"/>
                      <a:r>
                        <a:rPr lang="de-DE" dirty="0"/>
                        <a:t>1.9</a:t>
                      </a:r>
                    </a:p>
                  </a:txBody>
                  <a:tcPr>
                    <a:lnB w="12700" cap="flat" cmpd="sng" algn="ctr">
                      <a:solidFill>
                        <a:schemeClr val="tx1"/>
                      </a:solidFill>
                      <a:prstDash val="solid"/>
                      <a:round/>
                      <a:headEnd type="none" w="med" len="med"/>
                      <a:tailEnd type="none" w="med" len="med"/>
                    </a:lnB>
                  </a:tcPr>
                </a:tc>
                <a:tc>
                  <a:txBody>
                    <a:bodyPr/>
                    <a:lstStyle/>
                    <a:p>
                      <a:pPr algn="ctr"/>
                      <a:r>
                        <a:rPr lang="de-DE"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760173"/>
                  </a:ext>
                </a:extLst>
              </a:tr>
              <a:tr h="370840">
                <a:tc>
                  <a:txBody>
                    <a:bodyPr/>
                    <a:lstStyle/>
                    <a:p>
                      <a:pPr algn="ctr"/>
                      <a:endParaRPr lang="de-DE" sz="1600" dirty="0">
                        <a:solidFill>
                          <a:schemeClr val="bg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de-DE" sz="1000" dirty="0"/>
                        <a:t>DType:</a:t>
                      </a:r>
                    </a:p>
                    <a:p>
                      <a:pPr algn="ctr"/>
                      <a:r>
                        <a:rPr lang="de-DE" sz="1000" dirty="0"/>
                        <a:t>object / string</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de-DE" sz="1000" dirty="0"/>
                        <a:t>DType:</a:t>
                      </a:r>
                    </a:p>
                    <a:p>
                      <a:pPr algn="ctr"/>
                      <a:r>
                        <a:rPr lang="de-DE" sz="1000" dirty="0"/>
                        <a:t>float64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de-DE" sz="1000" dirty="0"/>
                        <a:t>DType:</a:t>
                      </a:r>
                    </a:p>
                    <a:p>
                      <a:pPr algn="ctr"/>
                      <a:r>
                        <a:rPr lang="de-DE" sz="1000" dirty="0"/>
                        <a:t>int64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3141726"/>
                  </a:ext>
                </a:extLst>
              </a:tr>
            </a:tbl>
          </a:graphicData>
        </a:graphic>
      </p:graphicFrame>
      <p:graphicFrame>
        <p:nvGraphicFramePr>
          <p:cNvPr id="12" name="Tabelle 11">
            <a:extLst>
              <a:ext uri="{FF2B5EF4-FFF2-40B4-BE49-F238E27FC236}">
                <a16:creationId xmlns:a16="http://schemas.microsoft.com/office/drawing/2014/main" id="{0BEB53E4-F03B-C709-40C9-D9FD9861C303}"/>
              </a:ext>
            </a:extLst>
          </p:cNvPr>
          <p:cNvGraphicFramePr>
            <a:graphicFrameLocks noGrp="1"/>
          </p:cNvGraphicFramePr>
          <p:nvPr>
            <p:extLst>
              <p:ext uri="{D42A27DB-BD31-4B8C-83A1-F6EECF244321}">
                <p14:modId xmlns:p14="http://schemas.microsoft.com/office/powerpoint/2010/main" val="3112764171"/>
              </p:ext>
            </p:extLst>
          </p:nvPr>
        </p:nvGraphicFramePr>
        <p:xfrm>
          <a:off x="8613089" y="1229003"/>
          <a:ext cx="1762901" cy="2890520"/>
        </p:xfrm>
        <a:graphic>
          <a:graphicData uri="http://schemas.openxmlformats.org/drawingml/2006/table">
            <a:tbl>
              <a:tblPr firstRow="1" bandRow="1">
                <a:tableStyleId>{D7AC3CCA-C797-4891-BE02-D94E43425B78}</a:tableStyleId>
              </a:tblPr>
              <a:tblGrid>
                <a:gridCol w="639297">
                  <a:extLst>
                    <a:ext uri="{9D8B030D-6E8A-4147-A177-3AD203B41FA5}">
                      <a16:colId xmlns:a16="http://schemas.microsoft.com/office/drawing/2014/main" val="1249933472"/>
                    </a:ext>
                  </a:extLst>
                </a:gridCol>
                <a:gridCol w="1123604">
                  <a:extLst>
                    <a:ext uri="{9D8B030D-6E8A-4147-A177-3AD203B41FA5}">
                      <a16:colId xmlns:a16="http://schemas.microsoft.com/office/drawing/2014/main" val="653855067"/>
                    </a:ext>
                  </a:extLst>
                </a:gridCol>
              </a:tblGrid>
              <a:tr h="370840">
                <a:tc>
                  <a:txBody>
                    <a:bodyPr/>
                    <a:lstStyle/>
                    <a:p>
                      <a:pPr algn="ctr"/>
                      <a:endParaRPr lang="de-DE"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dirty="0">
                          <a:solidFill>
                            <a:schemeClr val="bg1"/>
                          </a:solidFill>
                        </a:rPr>
                        <a:t>Klasse [0]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113464"/>
                  </a:ext>
                </a:extLst>
              </a:tr>
              <a:tr h="370840">
                <a:tc>
                  <a:txBody>
                    <a:bodyPr/>
                    <a:lstStyle/>
                    <a:p>
                      <a:pPr algn="ctr"/>
                      <a:r>
                        <a:rPr lang="de-DE" dirty="0">
                          <a:solidFill>
                            <a:schemeClr val="bg1"/>
                          </a:solidFill>
                        </a:rPr>
                        <a:t>1 [0]</a:t>
                      </a:r>
                    </a:p>
                  </a:txBody>
                  <a:tcPr>
                    <a:lnT w="12700" cap="flat" cmpd="sng" algn="ctr">
                      <a:noFill/>
                      <a:prstDash val="solid"/>
                      <a:round/>
                      <a:headEnd type="none" w="med" len="med"/>
                      <a:tailEnd type="none" w="med" len="med"/>
                    </a:lnT>
                    <a:solidFill>
                      <a:schemeClr val="tx1">
                        <a:lumMod val="85000"/>
                        <a:lumOff val="15000"/>
                      </a:schemeClr>
                    </a:solidFill>
                  </a:tcPr>
                </a:tc>
                <a:tc>
                  <a:txBody>
                    <a:bodyPr/>
                    <a:lstStyle/>
                    <a:p>
                      <a:pPr algn="ctr"/>
                      <a:r>
                        <a:rPr lang="de-DE" dirty="0"/>
                        <a:t>5</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9577469"/>
                  </a:ext>
                </a:extLst>
              </a:tr>
              <a:tr h="370840">
                <a:tc>
                  <a:txBody>
                    <a:bodyPr/>
                    <a:lstStyle/>
                    <a:p>
                      <a:pPr algn="ctr"/>
                      <a:r>
                        <a:rPr lang="de-DE" dirty="0">
                          <a:solidFill>
                            <a:schemeClr val="bg1"/>
                          </a:solidFill>
                        </a:rPr>
                        <a:t>2 [1]</a:t>
                      </a:r>
                    </a:p>
                  </a:txBody>
                  <a:tcPr>
                    <a:solidFill>
                      <a:schemeClr val="tx1">
                        <a:lumMod val="85000"/>
                        <a:lumOff val="15000"/>
                      </a:schemeClr>
                    </a:solidFill>
                  </a:tcPr>
                </a:tc>
                <a:tc>
                  <a:txBody>
                    <a:bodyPr/>
                    <a:lstStyle/>
                    <a:p>
                      <a:pPr algn="ctr"/>
                      <a:r>
                        <a:rPr lang="de-DE" dirty="0"/>
                        <a:t>5</a:t>
                      </a:r>
                    </a:p>
                  </a:txBody>
                  <a:tcPr/>
                </a:tc>
                <a:extLst>
                  <a:ext uri="{0D108BD9-81ED-4DB2-BD59-A6C34878D82A}">
                    <a16:rowId xmlns:a16="http://schemas.microsoft.com/office/drawing/2014/main" val="3600729269"/>
                  </a:ext>
                </a:extLst>
              </a:tr>
              <a:tr h="370840">
                <a:tc>
                  <a:txBody>
                    <a:bodyPr/>
                    <a:lstStyle/>
                    <a:p>
                      <a:pPr algn="ctr"/>
                      <a:r>
                        <a:rPr lang="de-DE" dirty="0">
                          <a:solidFill>
                            <a:schemeClr val="bg1"/>
                          </a:solidFill>
                        </a:rPr>
                        <a:t>3 [2]</a:t>
                      </a:r>
                    </a:p>
                  </a:txBody>
                  <a:tcPr>
                    <a:solidFill>
                      <a:schemeClr val="tx1">
                        <a:lumMod val="85000"/>
                        <a:lumOff val="15000"/>
                      </a:schemeClr>
                    </a:solidFill>
                  </a:tcPr>
                </a:tc>
                <a:tc>
                  <a:txBody>
                    <a:bodyPr/>
                    <a:lstStyle/>
                    <a:p>
                      <a:pPr algn="ctr"/>
                      <a:r>
                        <a:rPr lang="de-DE" dirty="0"/>
                        <a:t>6</a:t>
                      </a:r>
                    </a:p>
                  </a:txBody>
                  <a:tcPr/>
                </a:tc>
                <a:extLst>
                  <a:ext uri="{0D108BD9-81ED-4DB2-BD59-A6C34878D82A}">
                    <a16:rowId xmlns:a16="http://schemas.microsoft.com/office/drawing/2014/main" val="3872100721"/>
                  </a:ext>
                </a:extLst>
              </a:tr>
              <a:tr h="370840">
                <a:tc>
                  <a:txBody>
                    <a:bodyPr/>
                    <a:lstStyle/>
                    <a:p>
                      <a:pPr algn="ctr"/>
                      <a:r>
                        <a:rPr lang="de-DE" dirty="0">
                          <a:solidFill>
                            <a:schemeClr val="bg1"/>
                          </a:solidFill>
                        </a:rPr>
                        <a:t>4 [3]</a:t>
                      </a:r>
                    </a:p>
                  </a:txBody>
                  <a:tcPr>
                    <a:solidFill>
                      <a:schemeClr val="tx1">
                        <a:lumMod val="85000"/>
                        <a:lumOff val="15000"/>
                      </a:schemeClr>
                    </a:solidFill>
                  </a:tcPr>
                </a:tc>
                <a:tc>
                  <a:txBody>
                    <a:bodyPr/>
                    <a:lstStyle/>
                    <a:p>
                      <a:pPr algn="ctr"/>
                      <a:r>
                        <a:rPr lang="de-DE" dirty="0"/>
                        <a:t>7</a:t>
                      </a:r>
                    </a:p>
                  </a:txBody>
                  <a:tcPr/>
                </a:tc>
                <a:extLst>
                  <a:ext uri="{0D108BD9-81ED-4DB2-BD59-A6C34878D82A}">
                    <a16:rowId xmlns:a16="http://schemas.microsoft.com/office/drawing/2014/main" val="1428066275"/>
                  </a:ext>
                </a:extLst>
              </a:tr>
              <a:tr h="370840">
                <a:tc>
                  <a:txBody>
                    <a:bodyPr/>
                    <a:lstStyle/>
                    <a:p>
                      <a:pPr algn="ctr"/>
                      <a:r>
                        <a:rPr lang="de-DE" dirty="0">
                          <a:solidFill>
                            <a:schemeClr val="bg1"/>
                          </a:solidFill>
                        </a:rPr>
                        <a:t>5 [4]</a:t>
                      </a:r>
                    </a:p>
                  </a:txBody>
                  <a:tcP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de-DE" dirty="0"/>
                        <a:t>5</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533647"/>
                  </a:ext>
                </a:extLst>
              </a:tr>
              <a:tr h="370840">
                <a:tc>
                  <a:txBody>
                    <a:bodyPr/>
                    <a:lstStyle/>
                    <a:p>
                      <a:pPr algn="ctr"/>
                      <a:endParaRPr lang="de-DE" dirty="0">
                        <a:solidFill>
                          <a:schemeClr val="bg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000" dirty="0"/>
                        <a:t>DType:</a:t>
                      </a:r>
                    </a:p>
                    <a:p>
                      <a:pPr algn="ctr"/>
                      <a:r>
                        <a:rPr lang="de-DE" sz="1000" dirty="0"/>
                        <a:t>int64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5690440"/>
                  </a:ext>
                </a:extLst>
              </a:tr>
            </a:tbl>
          </a:graphicData>
        </a:graphic>
      </p:graphicFrame>
      <p:grpSp>
        <p:nvGrpSpPr>
          <p:cNvPr id="36" name="Gruppieren 35">
            <a:extLst>
              <a:ext uri="{FF2B5EF4-FFF2-40B4-BE49-F238E27FC236}">
                <a16:creationId xmlns:a16="http://schemas.microsoft.com/office/drawing/2014/main" id="{BC47BEE6-B86C-68C0-8798-071172893C3C}"/>
              </a:ext>
            </a:extLst>
          </p:cNvPr>
          <p:cNvGrpSpPr/>
          <p:nvPr/>
        </p:nvGrpSpPr>
        <p:grpSpPr>
          <a:xfrm>
            <a:off x="662783" y="539742"/>
            <a:ext cx="4557941" cy="1379677"/>
            <a:chOff x="325027" y="490314"/>
            <a:chExt cx="4557941" cy="1379677"/>
          </a:xfrm>
        </p:grpSpPr>
        <p:grpSp>
          <p:nvGrpSpPr>
            <p:cNvPr id="11" name="Gruppieren 10">
              <a:extLst>
                <a:ext uri="{FF2B5EF4-FFF2-40B4-BE49-F238E27FC236}">
                  <a16:creationId xmlns:a16="http://schemas.microsoft.com/office/drawing/2014/main" id="{8EE7A4BE-39F8-5F5A-6BAE-2592065A8CAF}"/>
                </a:ext>
              </a:extLst>
            </p:cNvPr>
            <p:cNvGrpSpPr/>
            <p:nvPr/>
          </p:nvGrpSpPr>
          <p:grpSpPr>
            <a:xfrm>
              <a:off x="325027" y="889854"/>
              <a:ext cx="4557941" cy="980137"/>
              <a:chOff x="638067" y="304966"/>
              <a:chExt cx="4557941" cy="980137"/>
            </a:xfrm>
          </p:grpSpPr>
          <p:cxnSp>
            <p:nvCxnSpPr>
              <p:cNvPr id="6" name="Gerade Verbindung mit Pfeil 5">
                <a:extLst>
                  <a:ext uri="{FF2B5EF4-FFF2-40B4-BE49-F238E27FC236}">
                    <a16:creationId xmlns:a16="http://schemas.microsoft.com/office/drawing/2014/main" id="{45382DC4-B665-5589-7BFB-F3804D90F781}"/>
                  </a:ext>
                </a:extLst>
              </p:cNvPr>
              <p:cNvCxnSpPr/>
              <p:nvPr/>
            </p:nvCxnSpPr>
            <p:spPr>
              <a:xfrm>
                <a:off x="1598141" y="1029730"/>
                <a:ext cx="35422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Gerade Verbindung mit Pfeil 7">
                <a:extLst>
                  <a:ext uri="{FF2B5EF4-FFF2-40B4-BE49-F238E27FC236}">
                    <a16:creationId xmlns:a16="http://schemas.microsoft.com/office/drawing/2014/main" id="{3E3EE9D7-87DE-E72F-2727-326637171500}"/>
                  </a:ext>
                </a:extLst>
              </p:cNvPr>
              <p:cNvCxnSpPr/>
              <p:nvPr/>
            </p:nvCxnSpPr>
            <p:spPr>
              <a:xfrm>
                <a:off x="1598141" y="1029730"/>
                <a:ext cx="0" cy="2553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Textfeld 8">
                <a:extLst>
                  <a:ext uri="{FF2B5EF4-FFF2-40B4-BE49-F238E27FC236}">
                    <a16:creationId xmlns:a16="http://schemas.microsoft.com/office/drawing/2014/main" id="{E1C3BB68-CF81-9611-2579-7A6550574900}"/>
                  </a:ext>
                </a:extLst>
              </p:cNvPr>
              <p:cNvSpPr txBox="1"/>
              <p:nvPr/>
            </p:nvSpPr>
            <p:spPr>
              <a:xfrm>
                <a:off x="638067" y="445181"/>
                <a:ext cx="1091966" cy="646331"/>
              </a:xfrm>
              <a:prstGeom prst="rect">
                <a:avLst/>
              </a:prstGeom>
              <a:noFill/>
            </p:spPr>
            <p:txBody>
              <a:bodyPr wrap="none" rtlCol="0">
                <a:spAutoFit/>
              </a:bodyPr>
              <a:lstStyle/>
              <a:p>
                <a:r>
                  <a:rPr lang="de-DE" dirty="0"/>
                  <a:t>Indices:</a:t>
                </a:r>
              </a:p>
              <a:p>
                <a:r>
                  <a:rPr lang="de-DE" dirty="0"/>
                  <a:t>.loc [.iloc]</a:t>
                </a:r>
              </a:p>
            </p:txBody>
          </p:sp>
          <p:sp>
            <p:nvSpPr>
              <p:cNvPr id="10" name="Textfeld 9">
                <a:extLst>
                  <a:ext uri="{FF2B5EF4-FFF2-40B4-BE49-F238E27FC236}">
                    <a16:creationId xmlns:a16="http://schemas.microsoft.com/office/drawing/2014/main" id="{7F957D0F-2FC3-5C74-4D53-9475137E081A}"/>
                  </a:ext>
                </a:extLst>
              </p:cNvPr>
              <p:cNvSpPr txBox="1"/>
              <p:nvPr/>
            </p:nvSpPr>
            <p:spPr>
              <a:xfrm>
                <a:off x="2625496" y="304966"/>
                <a:ext cx="2570512" cy="461665"/>
              </a:xfrm>
              <a:prstGeom prst="rect">
                <a:avLst/>
              </a:prstGeom>
              <a:noFill/>
            </p:spPr>
            <p:txBody>
              <a:bodyPr wrap="none" rtlCol="0">
                <a:spAutoFit/>
              </a:bodyPr>
              <a:lstStyle/>
              <a:p>
                <a:r>
                  <a:rPr lang="de-DE" sz="2400" b="1" dirty="0"/>
                  <a:t>Pandas DataFrame</a:t>
                </a:r>
              </a:p>
            </p:txBody>
          </p:sp>
        </p:grpSp>
        <p:sp>
          <p:nvSpPr>
            <p:cNvPr id="17" name="Textfeld 16">
              <a:extLst>
                <a:ext uri="{FF2B5EF4-FFF2-40B4-BE49-F238E27FC236}">
                  <a16:creationId xmlns:a16="http://schemas.microsoft.com/office/drawing/2014/main" id="{03963C23-C54A-C617-A59D-FE3EE5A7A9BD}"/>
                </a:ext>
              </a:extLst>
            </p:cNvPr>
            <p:cNvSpPr txBox="1"/>
            <p:nvPr/>
          </p:nvSpPr>
          <p:spPr>
            <a:xfrm>
              <a:off x="325027" y="490314"/>
              <a:ext cx="4480714" cy="307777"/>
            </a:xfrm>
            <a:prstGeom prst="rect">
              <a:avLst/>
            </a:prstGeom>
            <a:noFill/>
          </p:spPr>
          <p:txBody>
            <a:bodyPr wrap="none" rtlCol="0">
              <a:spAutoFit/>
            </a:bodyPr>
            <a:lstStyle/>
            <a:p>
              <a:r>
                <a:rPr lang="de-DE" sz="1400" dirty="0">
                  <a:solidFill>
                    <a:srgbClr val="1D8589"/>
                  </a:solidFill>
                  <a:latin typeface="JetBrains Mono" panose="02000009000000000000" pitchFamily="49" charset="0"/>
                  <a:ea typeface="JetBrains Mono" panose="02000009000000000000" pitchFamily="49" charset="0"/>
                  <a:cs typeface="JetBrains Mono" panose="02000009000000000000" pitchFamily="49" charset="0"/>
                </a:rPr>
                <a:t>pd.DataFrame({Name: [Maier, Müller], …})</a:t>
              </a:r>
            </a:p>
          </p:txBody>
        </p:sp>
      </p:grpSp>
      <p:graphicFrame>
        <p:nvGraphicFramePr>
          <p:cNvPr id="37" name="Tabelle 37">
            <a:extLst>
              <a:ext uri="{FF2B5EF4-FFF2-40B4-BE49-F238E27FC236}">
                <a16:creationId xmlns:a16="http://schemas.microsoft.com/office/drawing/2014/main" id="{5891676C-F702-E1EC-A561-5A7AE6C6E38F}"/>
              </a:ext>
            </a:extLst>
          </p:cNvPr>
          <p:cNvGraphicFramePr>
            <a:graphicFrameLocks noGrp="1"/>
          </p:cNvGraphicFramePr>
          <p:nvPr/>
        </p:nvGraphicFramePr>
        <p:xfrm>
          <a:off x="7375252" y="4788051"/>
          <a:ext cx="2553730" cy="370840"/>
        </p:xfrm>
        <a:graphic>
          <a:graphicData uri="http://schemas.openxmlformats.org/drawingml/2006/table">
            <a:tbl>
              <a:tblPr>
                <a:tableStyleId>{9D7B26C5-4107-4FEC-AEDC-1716B250A1EF}</a:tableStyleId>
              </a:tblPr>
              <a:tblGrid>
                <a:gridCol w="510746">
                  <a:extLst>
                    <a:ext uri="{9D8B030D-6E8A-4147-A177-3AD203B41FA5}">
                      <a16:colId xmlns:a16="http://schemas.microsoft.com/office/drawing/2014/main" val="3192856735"/>
                    </a:ext>
                  </a:extLst>
                </a:gridCol>
                <a:gridCol w="510746">
                  <a:extLst>
                    <a:ext uri="{9D8B030D-6E8A-4147-A177-3AD203B41FA5}">
                      <a16:colId xmlns:a16="http://schemas.microsoft.com/office/drawing/2014/main" val="2717764877"/>
                    </a:ext>
                  </a:extLst>
                </a:gridCol>
                <a:gridCol w="510746">
                  <a:extLst>
                    <a:ext uri="{9D8B030D-6E8A-4147-A177-3AD203B41FA5}">
                      <a16:colId xmlns:a16="http://schemas.microsoft.com/office/drawing/2014/main" val="1618352764"/>
                    </a:ext>
                  </a:extLst>
                </a:gridCol>
                <a:gridCol w="510746">
                  <a:extLst>
                    <a:ext uri="{9D8B030D-6E8A-4147-A177-3AD203B41FA5}">
                      <a16:colId xmlns:a16="http://schemas.microsoft.com/office/drawing/2014/main" val="2721746384"/>
                    </a:ext>
                  </a:extLst>
                </a:gridCol>
                <a:gridCol w="510746">
                  <a:extLst>
                    <a:ext uri="{9D8B030D-6E8A-4147-A177-3AD203B41FA5}">
                      <a16:colId xmlns:a16="http://schemas.microsoft.com/office/drawing/2014/main" val="110127449"/>
                    </a:ext>
                  </a:extLst>
                </a:gridCol>
              </a:tblGrid>
              <a:tr h="370840">
                <a:tc>
                  <a:txBody>
                    <a:bodyPr/>
                    <a:lstStyle/>
                    <a:p>
                      <a:pPr algn="ctr"/>
                      <a:r>
                        <a:rPr lang="de-DE"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de-DE"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de-DE"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de-DE"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de-DE"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07581104"/>
                  </a:ext>
                </a:extLst>
              </a:tr>
            </a:tbl>
          </a:graphicData>
        </a:graphic>
      </p:graphicFrame>
      <p:grpSp>
        <p:nvGrpSpPr>
          <p:cNvPr id="46" name="Gruppieren 45">
            <a:extLst>
              <a:ext uri="{FF2B5EF4-FFF2-40B4-BE49-F238E27FC236}">
                <a16:creationId xmlns:a16="http://schemas.microsoft.com/office/drawing/2014/main" id="{D48647D6-13D1-74AA-410B-DD9E93EC3067}"/>
              </a:ext>
            </a:extLst>
          </p:cNvPr>
          <p:cNvGrpSpPr/>
          <p:nvPr/>
        </p:nvGrpSpPr>
        <p:grpSpPr>
          <a:xfrm>
            <a:off x="6895065" y="1916671"/>
            <a:ext cx="3444606" cy="4230490"/>
            <a:chOff x="6557309" y="1867243"/>
            <a:chExt cx="3444606" cy="4230490"/>
          </a:xfrm>
        </p:grpSpPr>
        <p:sp>
          <p:nvSpPr>
            <p:cNvPr id="35" name="Rechteck 34">
              <a:extLst>
                <a:ext uri="{FF2B5EF4-FFF2-40B4-BE49-F238E27FC236}">
                  <a16:creationId xmlns:a16="http://schemas.microsoft.com/office/drawing/2014/main" id="{83523B41-3B93-E1FB-EC42-F24B59B8B9BE}"/>
                </a:ext>
              </a:extLst>
            </p:cNvPr>
            <p:cNvSpPr/>
            <p:nvPr/>
          </p:nvSpPr>
          <p:spPr>
            <a:xfrm>
              <a:off x="8909949" y="1867243"/>
              <a:ext cx="1091966" cy="177245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39" name="Gerade Verbindung 38">
              <a:extLst>
                <a:ext uri="{FF2B5EF4-FFF2-40B4-BE49-F238E27FC236}">
                  <a16:creationId xmlns:a16="http://schemas.microsoft.com/office/drawing/2014/main" id="{051A46B6-1CBB-6272-B24E-4080E593D841}"/>
                </a:ext>
              </a:extLst>
            </p:cNvPr>
            <p:cNvCxnSpPr/>
            <p:nvPr/>
          </p:nvCxnSpPr>
          <p:spPr>
            <a:xfrm flipH="1">
              <a:off x="7037496" y="3639695"/>
              <a:ext cx="1872453" cy="109892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0D6B7DF6-075F-04F7-26BA-814AFF7F4157}"/>
                </a:ext>
              </a:extLst>
            </p:cNvPr>
            <p:cNvCxnSpPr/>
            <p:nvPr/>
          </p:nvCxnSpPr>
          <p:spPr>
            <a:xfrm flipH="1">
              <a:off x="9591226" y="3639695"/>
              <a:ext cx="410689" cy="109892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C604804B-BAB0-1A81-2CB5-411F4D5EA686}"/>
                </a:ext>
              </a:extLst>
            </p:cNvPr>
            <p:cNvSpPr txBox="1"/>
            <p:nvPr/>
          </p:nvSpPr>
          <p:spPr>
            <a:xfrm>
              <a:off x="7201836" y="5235321"/>
              <a:ext cx="1872179" cy="461665"/>
            </a:xfrm>
            <a:prstGeom prst="rect">
              <a:avLst/>
            </a:prstGeom>
            <a:noFill/>
          </p:spPr>
          <p:txBody>
            <a:bodyPr wrap="none" rtlCol="0">
              <a:spAutoFit/>
            </a:bodyPr>
            <a:lstStyle/>
            <a:p>
              <a:r>
                <a:rPr lang="de-DE" sz="2400" b="1" dirty="0"/>
                <a:t>NumPy Array</a:t>
              </a:r>
            </a:p>
          </p:txBody>
        </p:sp>
        <p:sp>
          <p:nvSpPr>
            <p:cNvPr id="44" name="Textfeld 43">
              <a:extLst>
                <a:ext uri="{FF2B5EF4-FFF2-40B4-BE49-F238E27FC236}">
                  <a16:creationId xmlns:a16="http://schemas.microsoft.com/office/drawing/2014/main" id="{5FBE4F36-D319-2A36-3F91-A0D7CDE5A809}"/>
                </a:ext>
              </a:extLst>
            </p:cNvPr>
            <p:cNvSpPr txBox="1"/>
            <p:nvPr/>
          </p:nvSpPr>
          <p:spPr>
            <a:xfrm>
              <a:off x="6557309" y="5789956"/>
              <a:ext cx="2869696" cy="307777"/>
            </a:xfrm>
            <a:prstGeom prst="rect">
              <a:avLst/>
            </a:prstGeom>
            <a:noFill/>
          </p:spPr>
          <p:txBody>
            <a:bodyPr wrap="none" rtlCol="0">
              <a:spAutoFit/>
            </a:bodyPr>
            <a:lstStyle/>
            <a:p>
              <a:r>
                <a:rPr lang="de-DE" sz="1400" dirty="0">
                  <a:solidFill>
                    <a:srgbClr val="1D8589"/>
                  </a:solidFill>
                  <a:latin typeface="JetBrains Mono" panose="02000009000000000000" pitchFamily="49" charset="0"/>
                  <a:ea typeface="JetBrains Mono" panose="02000009000000000000" pitchFamily="49" charset="0"/>
                  <a:cs typeface="JetBrains Mono" panose="02000009000000000000" pitchFamily="49" charset="0"/>
                </a:rPr>
                <a:t>np.array([5, 5, 6, 7, 5])</a:t>
              </a:r>
            </a:p>
          </p:txBody>
        </p:sp>
      </p:grpSp>
      <p:grpSp>
        <p:nvGrpSpPr>
          <p:cNvPr id="48" name="Gruppieren 47">
            <a:extLst>
              <a:ext uri="{FF2B5EF4-FFF2-40B4-BE49-F238E27FC236}">
                <a16:creationId xmlns:a16="http://schemas.microsoft.com/office/drawing/2014/main" id="{651F12F9-0E18-4654-453A-BAF16460D63A}"/>
              </a:ext>
            </a:extLst>
          </p:cNvPr>
          <p:cNvGrpSpPr/>
          <p:nvPr/>
        </p:nvGrpSpPr>
        <p:grpSpPr>
          <a:xfrm>
            <a:off x="4893282" y="811372"/>
            <a:ext cx="6512684" cy="2931758"/>
            <a:chOff x="4893282" y="811372"/>
            <a:chExt cx="6512684" cy="2931758"/>
          </a:xfrm>
        </p:grpSpPr>
        <p:grpSp>
          <p:nvGrpSpPr>
            <p:cNvPr id="45" name="Gruppieren 44">
              <a:extLst>
                <a:ext uri="{FF2B5EF4-FFF2-40B4-BE49-F238E27FC236}">
                  <a16:creationId xmlns:a16="http://schemas.microsoft.com/office/drawing/2014/main" id="{CEC1A37B-14EA-05F6-BEA3-2723E7C70C31}"/>
                </a:ext>
              </a:extLst>
            </p:cNvPr>
            <p:cNvGrpSpPr/>
            <p:nvPr/>
          </p:nvGrpSpPr>
          <p:grpSpPr>
            <a:xfrm>
              <a:off x="4893282" y="811372"/>
              <a:ext cx="6512684" cy="2931758"/>
              <a:chOff x="4555526" y="761944"/>
              <a:chExt cx="6512684" cy="2931758"/>
            </a:xfrm>
          </p:grpSpPr>
          <p:sp>
            <p:nvSpPr>
              <p:cNvPr id="13" name="Textfeld 12">
                <a:extLst>
                  <a:ext uri="{FF2B5EF4-FFF2-40B4-BE49-F238E27FC236}">
                    <a16:creationId xmlns:a16="http://schemas.microsoft.com/office/drawing/2014/main" id="{DE98B9B0-84A8-C635-C600-AEC44C0CF882}"/>
                  </a:ext>
                </a:extLst>
              </p:cNvPr>
              <p:cNvSpPr txBox="1"/>
              <p:nvPr/>
            </p:nvSpPr>
            <p:spPr>
              <a:xfrm>
                <a:off x="8823367" y="1232963"/>
                <a:ext cx="1933927" cy="461665"/>
              </a:xfrm>
              <a:prstGeom prst="rect">
                <a:avLst/>
              </a:prstGeom>
              <a:noFill/>
            </p:spPr>
            <p:txBody>
              <a:bodyPr wrap="none" rtlCol="0">
                <a:spAutoFit/>
              </a:bodyPr>
              <a:lstStyle/>
              <a:p>
                <a:r>
                  <a:rPr lang="de-DE" sz="2400" b="1" dirty="0"/>
                  <a:t>Pandas Series</a:t>
                </a:r>
              </a:p>
            </p:txBody>
          </p:sp>
          <p:cxnSp>
            <p:nvCxnSpPr>
              <p:cNvPr id="15" name="Gerade Verbindung mit Pfeil 14">
                <a:extLst>
                  <a:ext uri="{FF2B5EF4-FFF2-40B4-BE49-F238E27FC236}">
                    <a16:creationId xmlns:a16="http://schemas.microsoft.com/office/drawing/2014/main" id="{282FD7F5-22DF-8557-F4FE-3B92DAF341FF}"/>
                  </a:ext>
                </a:extLst>
              </p:cNvPr>
              <p:cNvCxnSpPr/>
              <p:nvPr/>
            </p:nvCxnSpPr>
            <p:spPr>
              <a:xfrm>
                <a:off x="8524427" y="1611869"/>
                <a:ext cx="0" cy="2553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1B7504E9-604E-5978-100C-3E8079D8EECB}"/>
                  </a:ext>
                </a:extLst>
              </p:cNvPr>
              <p:cNvSpPr txBox="1"/>
              <p:nvPr/>
            </p:nvSpPr>
            <p:spPr>
              <a:xfrm>
                <a:off x="8011677" y="1296246"/>
                <a:ext cx="759888" cy="369332"/>
              </a:xfrm>
              <a:prstGeom prst="rect">
                <a:avLst/>
              </a:prstGeom>
              <a:noFill/>
            </p:spPr>
            <p:txBody>
              <a:bodyPr wrap="none" rtlCol="0">
                <a:spAutoFit/>
              </a:bodyPr>
              <a:lstStyle/>
              <a:p>
                <a:r>
                  <a:rPr lang="de-DE" dirty="0"/>
                  <a:t>Index:</a:t>
                </a:r>
              </a:p>
            </p:txBody>
          </p:sp>
          <p:sp>
            <p:nvSpPr>
              <p:cNvPr id="19" name="Textfeld 18">
                <a:extLst>
                  <a:ext uri="{FF2B5EF4-FFF2-40B4-BE49-F238E27FC236}">
                    <a16:creationId xmlns:a16="http://schemas.microsoft.com/office/drawing/2014/main" id="{3505509D-1A33-D1E6-1AD7-63FD5733C20B}"/>
                  </a:ext>
                </a:extLst>
              </p:cNvPr>
              <p:cNvSpPr txBox="1"/>
              <p:nvPr/>
            </p:nvSpPr>
            <p:spPr>
              <a:xfrm>
                <a:off x="7554106" y="761944"/>
                <a:ext cx="3514104" cy="307777"/>
              </a:xfrm>
              <a:prstGeom prst="rect">
                <a:avLst/>
              </a:prstGeom>
              <a:noFill/>
            </p:spPr>
            <p:txBody>
              <a:bodyPr wrap="none" rtlCol="0">
                <a:spAutoFit/>
              </a:bodyPr>
              <a:lstStyle/>
              <a:p>
                <a:r>
                  <a:rPr lang="de-DE" sz="1400" dirty="0">
                    <a:solidFill>
                      <a:srgbClr val="1D8589"/>
                    </a:solidFill>
                    <a:latin typeface="JetBrains Mono" panose="02000009000000000000" pitchFamily="49" charset="0"/>
                    <a:ea typeface="JetBrains Mono" panose="02000009000000000000" pitchFamily="49" charset="0"/>
                    <a:cs typeface="JetBrains Mono" panose="02000009000000000000" pitchFamily="49" charset="0"/>
                  </a:rPr>
                  <a:t>pd.Series({Klasse: [5, 5, …]})</a:t>
                </a:r>
              </a:p>
            </p:txBody>
          </p:sp>
          <p:sp>
            <p:nvSpPr>
              <p:cNvPr id="22" name="Rechteck 21">
                <a:extLst>
                  <a:ext uri="{FF2B5EF4-FFF2-40B4-BE49-F238E27FC236}">
                    <a16:creationId xmlns:a16="http://schemas.microsoft.com/office/drawing/2014/main" id="{75A43080-96E9-DD6B-8999-B4866DFFE27B}"/>
                  </a:ext>
                </a:extLst>
              </p:cNvPr>
              <p:cNvSpPr/>
              <p:nvPr/>
            </p:nvSpPr>
            <p:spPr>
              <a:xfrm>
                <a:off x="4555526" y="1521889"/>
                <a:ext cx="1091966" cy="21718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4" name="Gerade Verbindung 23">
                <a:extLst>
                  <a:ext uri="{FF2B5EF4-FFF2-40B4-BE49-F238E27FC236}">
                    <a16:creationId xmlns:a16="http://schemas.microsoft.com/office/drawing/2014/main" id="{EAC382D1-7378-B3E9-BE08-2ADD86536994}"/>
                  </a:ext>
                </a:extLst>
              </p:cNvPr>
              <p:cNvCxnSpPr/>
              <p:nvPr/>
            </p:nvCxnSpPr>
            <p:spPr>
              <a:xfrm>
                <a:off x="5647492" y="1521889"/>
                <a:ext cx="2606821" cy="345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80C036A2-3BA1-5EA8-E9FE-D470DE2E9372}"/>
                  </a:ext>
                </a:extLst>
              </p:cNvPr>
              <p:cNvCxnSpPr>
                <a:cxnSpLocks/>
              </p:cNvCxnSpPr>
              <p:nvPr/>
            </p:nvCxnSpPr>
            <p:spPr>
              <a:xfrm flipV="1">
                <a:off x="5647491" y="3639695"/>
                <a:ext cx="2606822" cy="5400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827893A0-3B96-E0DC-094E-068B51031ACF}"/>
                  </a:ext>
                </a:extLst>
              </p:cNvPr>
              <p:cNvSpPr txBox="1"/>
              <p:nvPr/>
            </p:nvSpPr>
            <p:spPr>
              <a:xfrm>
                <a:off x="6214162" y="2437151"/>
                <a:ext cx="1473480" cy="307777"/>
              </a:xfrm>
              <a:prstGeom prst="rect">
                <a:avLst/>
              </a:prstGeom>
              <a:noFill/>
            </p:spPr>
            <p:txBody>
              <a:bodyPr wrap="none" rtlCol="0">
                <a:spAutoFit/>
              </a:bodyPr>
              <a:lstStyle/>
              <a:p>
                <a:r>
                  <a:rPr lang="de-DE" sz="1400" dirty="0">
                    <a:solidFill>
                      <a:srgbClr val="1D8589"/>
                    </a:solidFill>
                    <a:latin typeface="JetBrains Mono" panose="02000009000000000000" pitchFamily="49" charset="0"/>
                    <a:ea typeface="JetBrains Mono" panose="02000009000000000000" pitchFamily="49" charset="0"/>
                    <a:cs typeface="JetBrains Mono" panose="02000009000000000000" pitchFamily="49" charset="0"/>
                  </a:rPr>
                  <a:t>df['Klasse']</a:t>
                </a:r>
              </a:p>
            </p:txBody>
          </p:sp>
          <p:cxnSp>
            <p:nvCxnSpPr>
              <p:cNvPr id="30" name="Gerade Verbindung mit Pfeil 29">
                <a:extLst>
                  <a:ext uri="{FF2B5EF4-FFF2-40B4-BE49-F238E27FC236}">
                    <a16:creationId xmlns:a16="http://schemas.microsoft.com/office/drawing/2014/main" id="{B3463699-BD10-DA2A-EB91-24CF6C68629E}"/>
                  </a:ext>
                </a:extLst>
              </p:cNvPr>
              <p:cNvCxnSpPr>
                <a:cxnSpLocks/>
              </p:cNvCxnSpPr>
              <p:nvPr/>
            </p:nvCxnSpPr>
            <p:spPr>
              <a:xfrm>
                <a:off x="5647494" y="2785898"/>
                <a:ext cx="2606822" cy="270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7" name="Textfeld 46">
              <a:extLst>
                <a:ext uri="{FF2B5EF4-FFF2-40B4-BE49-F238E27FC236}">
                  <a16:creationId xmlns:a16="http://schemas.microsoft.com/office/drawing/2014/main" id="{6BA648F1-4B73-F70F-A638-7980C2270533}"/>
                </a:ext>
              </a:extLst>
            </p:cNvPr>
            <p:cNvSpPr txBox="1"/>
            <p:nvPr/>
          </p:nvSpPr>
          <p:spPr>
            <a:xfrm>
              <a:off x="10339671" y="1804004"/>
              <a:ext cx="949299" cy="646331"/>
            </a:xfrm>
            <a:prstGeom prst="rect">
              <a:avLst/>
            </a:prstGeom>
            <a:noFill/>
          </p:spPr>
          <p:txBody>
            <a:bodyPr wrap="none" rtlCol="0">
              <a:spAutoFit/>
            </a:bodyPr>
            <a:lstStyle/>
            <a:p>
              <a:r>
                <a:rPr lang="de-DE" dirty="0"/>
                <a:t>Name:</a:t>
              </a:r>
            </a:p>
            <a:p>
              <a:r>
                <a:rPr lang="de-DE" dirty="0"/>
                <a:t>"Klasse"</a:t>
              </a:r>
            </a:p>
          </p:txBody>
        </p:sp>
      </p:grpSp>
    </p:spTree>
    <p:extLst>
      <p:ext uri="{BB962C8B-B14F-4D97-AF65-F5344CB8AC3E}">
        <p14:creationId xmlns:p14="http://schemas.microsoft.com/office/powerpoint/2010/main" val="41753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33EF9-142F-4C16-7A08-2EBC22C52B3F}"/>
              </a:ext>
            </a:extLst>
          </p:cNvPr>
          <p:cNvSpPr>
            <a:spLocks noGrp="1"/>
          </p:cNvSpPr>
          <p:nvPr>
            <p:ph type="title"/>
          </p:nvPr>
        </p:nvSpPr>
        <p:spPr>
          <a:xfrm>
            <a:off x="1371600" y="299889"/>
            <a:ext cx="10241280" cy="526645"/>
          </a:xfrm>
        </p:spPr>
        <p:txBody>
          <a:bodyPr>
            <a:normAutofit fontScale="90000"/>
          </a:bodyPr>
          <a:lstStyle/>
          <a:p>
            <a:r>
              <a:rPr lang="de-DE" dirty="0"/>
              <a:t>Vorstellungsrunde</a:t>
            </a:r>
          </a:p>
        </p:txBody>
      </p:sp>
      <p:sp>
        <p:nvSpPr>
          <p:cNvPr id="3" name="Inhaltsplatzhalter 2">
            <a:extLst>
              <a:ext uri="{FF2B5EF4-FFF2-40B4-BE49-F238E27FC236}">
                <a16:creationId xmlns:a16="http://schemas.microsoft.com/office/drawing/2014/main" id="{4AE75CE6-9AE3-D207-54DB-57D90FA5B4BA}"/>
              </a:ext>
            </a:extLst>
          </p:cNvPr>
          <p:cNvSpPr>
            <a:spLocks noGrp="1"/>
          </p:cNvSpPr>
          <p:nvPr>
            <p:ph idx="1"/>
          </p:nvPr>
        </p:nvSpPr>
        <p:spPr>
          <a:xfrm>
            <a:off x="1371600" y="1061545"/>
            <a:ext cx="10241280" cy="5010071"/>
          </a:xfrm>
        </p:spPr>
        <p:txBody>
          <a:bodyPr>
            <a:normAutofit fontScale="92500" lnSpcReduction="10000"/>
          </a:bodyPr>
          <a:lstStyle/>
          <a:p>
            <a:r>
              <a:rPr lang="de-DE" dirty="0"/>
              <a:t>Aktuell: wissenschaftlicher Mitarbeiter in den Projekten FALKO-PV und PETRA2.0</a:t>
            </a:r>
          </a:p>
          <a:p>
            <a:r>
              <a:rPr lang="de-DE" dirty="0"/>
              <a:t>Aufgaben: Server Administration, Aufbau von Data Pipelines, Daten Analyse, Entwicklung einer Web-App, Seminare zu Python und </a:t>
            </a:r>
            <a:r>
              <a:rPr lang="de-DE" dirty="0" err="1"/>
              <a:t>Javascript</a:t>
            </a:r>
            <a:r>
              <a:rPr lang="de-DE" dirty="0"/>
              <a:t>…</a:t>
            </a:r>
          </a:p>
          <a:p>
            <a:r>
              <a:rPr lang="de-DE" dirty="0"/>
              <a:t>… und tatsächlich auch noch ein “bisschen“ forschen zur Frage, welchen Einfluss das fachspezifische Professionswissen auf die ebenfalls fachspezifisch verstandene Unterrichtsqualität hat, speziell für den Evangelischen Religionsunterricht.</a:t>
            </a:r>
          </a:p>
          <a:p>
            <a:r>
              <a:rPr lang="de-DE" dirty="0"/>
              <a:t>Hintergrund:</a:t>
            </a:r>
          </a:p>
          <a:p>
            <a:pPr lvl="2"/>
            <a:r>
              <a:rPr lang="de-DE" dirty="0"/>
              <a:t>Etwas über 10 Jahre selbständiger Webentwickler (vor allem PHP)</a:t>
            </a:r>
          </a:p>
          <a:p>
            <a:pPr lvl="2"/>
            <a:r>
              <a:rPr lang="de-DE" dirty="0"/>
              <a:t>Softwareberater und Entwickler in den Bereichen Automotive und Energiewirtschaft</a:t>
            </a:r>
          </a:p>
          <a:p>
            <a:pPr lvl="2"/>
            <a:r>
              <a:rPr lang="de-DE" dirty="0"/>
              <a:t>Studium: Wirtschaftsinformatik, Evangelische Theologie und Philosophie</a:t>
            </a:r>
          </a:p>
          <a:p>
            <a:pPr lvl="2"/>
            <a:r>
              <a:rPr lang="de-DE" dirty="0"/>
              <a:t>Master mit Religionspädagogischem und –soziologischem Schwerpunkt</a:t>
            </a:r>
          </a:p>
          <a:p>
            <a:pPr lvl="2"/>
            <a:r>
              <a:rPr lang="de-DE" dirty="0"/>
              <a:t>Python, </a:t>
            </a:r>
            <a:r>
              <a:rPr lang="de-DE" dirty="0" err="1"/>
              <a:t>Javascript</a:t>
            </a:r>
            <a:r>
              <a:rPr lang="de-DE" dirty="0"/>
              <a:t>, PHP, SQL, </a:t>
            </a:r>
            <a:r>
              <a:rPr lang="de-DE" dirty="0" err="1"/>
              <a:t>Clojure</a:t>
            </a:r>
            <a:r>
              <a:rPr lang="de-DE" dirty="0"/>
              <a:t>, Common Lisp, C, </a:t>
            </a:r>
            <a:r>
              <a:rPr lang="de-DE" dirty="0" err="1"/>
              <a:t>Kotlin</a:t>
            </a:r>
            <a:r>
              <a:rPr lang="de-DE" dirty="0"/>
              <a:t>, Bash</a:t>
            </a:r>
          </a:p>
        </p:txBody>
      </p:sp>
    </p:spTree>
    <p:extLst>
      <p:ext uri="{BB962C8B-B14F-4D97-AF65-F5344CB8AC3E}">
        <p14:creationId xmlns:p14="http://schemas.microsoft.com/office/powerpoint/2010/main" val="255039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8315A7-4FD4-F944-B598-0A0F85205B8E}"/>
              </a:ext>
            </a:extLst>
          </p:cNvPr>
          <p:cNvSpPr>
            <a:spLocks noGrp="1"/>
          </p:cNvSpPr>
          <p:nvPr>
            <p:ph type="title"/>
          </p:nvPr>
        </p:nvSpPr>
        <p:spPr>
          <a:xfrm>
            <a:off x="1371600" y="795528"/>
            <a:ext cx="10241280" cy="929755"/>
          </a:xfrm>
        </p:spPr>
        <p:txBody>
          <a:bodyPr/>
          <a:lstStyle/>
          <a:p>
            <a:r>
              <a:rPr lang="de-DE"/>
              <a:t>Nun Sie. Erzählen sie kurz:</a:t>
            </a:r>
          </a:p>
        </p:txBody>
      </p:sp>
      <p:sp>
        <p:nvSpPr>
          <p:cNvPr id="3" name="Inhaltsplatzhalter 2">
            <a:extLst>
              <a:ext uri="{FF2B5EF4-FFF2-40B4-BE49-F238E27FC236}">
                <a16:creationId xmlns:a16="http://schemas.microsoft.com/office/drawing/2014/main" id="{846D0F10-0616-F5BF-A43C-28DA9B84DCC9}"/>
              </a:ext>
            </a:extLst>
          </p:cNvPr>
          <p:cNvSpPr>
            <a:spLocks noGrp="1"/>
          </p:cNvSpPr>
          <p:nvPr>
            <p:ph idx="1"/>
          </p:nvPr>
        </p:nvSpPr>
        <p:spPr/>
        <p:txBody>
          <a:bodyPr/>
          <a:lstStyle/>
          <a:p>
            <a:r>
              <a:rPr lang="de-DE"/>
              <a:t>Wie Sie heiẞen...</a:t>
            </a:r>
          </a:p>
          <a:p>
            <a:r>
              <a:rPr lang="de-DE"/>
              <a:t>Was Sie machen...</a:t>
            </a:r>
          </a:p>
          <a:p>
            <a:r>
              <a:rPr lang="de-DE"/>
              <a:t>Ob Sie schon Erfahrungen im Programmieren haben...</a:t>
            </a:r>
          </a:p>
          <a:p>
            <a:r>
              <a:rPr lang="de-DE"/>
              <a:t>Und was Sie an Python interessiert, bzw. wie Sie es gerne einsetzen würden.</a:t>
            </a:r>
          </a:p>
          <a:p>
            <a:endParaRPr lang="de-DE"/>
          </a:p>
        </p:txBody>
      </p:sp>
    </p:spTree>
    <p:extLst>
      <p:ext uri="{BB962C8B-B14F-4D97-AF65-F5344CB8AC3E}">
        <p14:creationId xmlns:p14="http://schemas.microsoft.com/office/powerpoint/2010/main" val="180375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8B4B9-D464-4DFF-2842-D027839034F0}"/>
              </a:ext>
            </a:extLst>
          </p:cNvPr>
          <p:cNvSpPr>
            <a:spLocks noGrp="1"/>
          </p:cNvSpPr>
          <p:nvPr>
            <p:ph type="title"/>
          </p:nvPr>
        </p:nvSpPr>
        <p:spPr>
          <a:xfrm>
            <a:off x="1371600" y="795528"/>
            <a:ext cx="10241280" cy="637856"/>
          </a:xfrm>
        </p:spPr>
        <p:txBody>
          <a:bodyPr/>
          <a:lstStyle/>
          <a:p>
            <a:r>
              <a:rPr lang="de-DE" dirty="0"/>
              <a:t>Warum Python?</a:t>
            </a:r>
          </a:p>
        </p:txBody>
      </p:sp>
      <p:sp>
        <p:nvSpPr>
          <p:cNvPr id="3" name="Inhaltsplatzhalter 2">
            <a:extLst>
              <a:ext uri="{FF2B5EF4-FFF2-40B4-BE49-F238E27FC236}">
                <a16:creationId xmlns:a16="http://schemas.microsoft.com/office/drawing/2014/main" id="{3E8387F3-310F-D3BF-80A1-A018E625572D}"/>
              </a:ext>
            </a:extLst>
          </p:cNvPr>
          <p:cNvSpPr>
            <a:spLocks noGrp="1"/>
          </p:cNvSpPr>
          <p:nvPr>
            <p:ph idx="1"/>
          </p:nvPr>
        </p:nvSpPr>
        <p:spPr>
          <a:xfrm>
            <a:off x="1371600" y="1643449"/>
            <a:ext cx="10241280" cy="4428167"/>
          </a:xfrm>
        </p:spPr>
        <p:txBody>
          <a:bodyPr>
            <a:normAutofit lnSpcReduction="10000"/>
          </a:bodyPr>
          <a:lstStyle/>
          <a:p>
            <a:r>
              <a:rPr lang="de-DE" dirty="0"/>
              <a:t>Python ist eine einfach zu erlernende multiparadigmatische Programmiersprache die durch ein große Community, hohe Zuverlässigkeit und durch die Erweiterbarkeit eine hohe Bandbreite an Einsatzmöglichkeiten glänzt.</a:t>
            </a:r>
          </a:p>
          <a:p>
            <a:r>
              <a:rPr lang="de-DE" dirty="0"/>
              <a:t>Python kann nicht nur für den Bereich “Data Science“, sondern auch für die Webentwicklung (Backend), GUI Programmierung, IOT und Minicomputer Steuerung oder administrative </a:t>
            </a:r>
            <a:r>
              <a:rPr lang="de-DE" dirty="0" err="1"/>
              <a:t>Skripting</a:t>
            </a:r>
            <a:r>
              <a:rPr lang="de-DE" dirty="0"/>
              <a:t> Aufgaben verwendet werden.</a:t>
            </a:r>
          </a:p>
          <a:p>
            <a:r>
              <a:rPr lang="de-DE" dirty="0"/>
              <a:t>Ursprünglich Anfang der 90er als Sprache zum Erlernen des Programmierens entwickelt, hat sich die Beliebtheit Pythons in den letzten 15 Jahren extrem gesteigert, so dass sie heute zu den am weitest verbreiteten und verwendeten Sprachen gehört.</a:t>
            </a:r>
          </a:p>
        </p:txBody>
      </p:sp>
    </p:spTree>
    <p:extLst>
      <p:ext uri="{BB962C8B-B14F-4D97-AF65-F5344CB8AC3E}">
        <p14:creationId xmlns:p14="http://schemas.microsoft.com/office/powerpoint/2010/main" val="390715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8EA382-BA81-E90E-87BC-842B7D91C928}"/>
              </a:ext>
            </a:extLst>
          </p:cNvPr>
          <p:cNvSpPr>
            <a:spLocks noGrp="1"/>
          </p:cNvSpPr>
          <p:nvPr>
            <p:ph type="title"/>
          </p:nvPr>
        </p:nvSpPr>
        <p:spPr>
          <a:xfrm>
            <a:off x="1371600" y="795528"/>
            <a:ext cx="10241280" cy="687286"/>
          </a:xfrm>
        </p:spPr>
        <p:txBody>
          <a:bodyPr/>
          <a:lstStyle/>
          <a:p>
            <a:r>
              <a:rPr lang="de-DE" dirty="0"/>
              <a:t>Der Python Science Stack</a:t>
            </a:r>
          </a:p>
        </p:txBody>
      </p:sp>
      <p:pic>
        <p:nvPicPr>
          <p:cNvPr id="5" name="Inhaltsplatzhalter 4">
            <a:extLst>
              <a:ext uri="{FF2B5EF4-FFF2-40B4-BE49-F238E27FC236}">
                <a16:creationId xmlns:a16="http://schemas.microsoft.com/office/drawing/2014/main" id="{1298C860-BD83-70EC-DC68-B5C5AA1794FD}"/>
              </a:ext>
            </a:extLst>
          </p:cNvPr>
          <p:cNvPicPr>
            <a:picLocks noGrp="1" noChangeAspect="1"/>
          </p:cNvPicPr>
          <p:nvPr>
            <p:ph idx="1"/>
          </p:nvPr>
        </p:nvPicPr>
        <p:blipFill>
          <a:blip r:embed="rId2"/>
          <a:stretch>
            <a:fillRect/>
          </a:stretch>
        </p:blipFill>
        <p:spPr>
          <a:xfrm>
            <a:off x="7329810" y="1482814"/>
            <a:ext cx="3959225" cy="3959225"/>
          </a:xfrm>
        </p:spPr>
      </p:pic>
      <p:sp>
        <p:nvSpPr>
          <p:cNvPr id="6" name="Abgerundetes Rechteck 5">
            <a:extLst>
              <a:ext uri="{FF2B5EF4-FFF2-40B4-BE49-F238E27FC236}">
                <a16:creationId xmlns:a16="http://schemas.microsoft.com/office/drawing/2014/main" id="{99885208-F0D6-7B30-F8D9-20FC3991ACB5}"/>
              </a:ext>
            </a:extLst>
          </p:cNvPr>
          <p:cNvSpPr/>
          <p:nvPr/>
        </p:nvSpPr>
        <p:spPr>
          <a:xfrm>
            <a:off x="2582565" y="4045105"/>
            <a:ext cx="3847068" cy="6178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2400" dirty="0"/>
              <a:t>Python</a:t>
            </a:r>
          </a:p>
        </p:txBody>
      </p:sp>
      <p:sp>
        <p:nvSpPr>
          <p:cNvPr id="7" name="Abgerundetes Rechteck 6">
            <a:extLst>
              <a:ext uri="{FF2B5EF4-FFF2-40B4-BE49-F238E27FC236}">
                <a16:creationId xmlns:a16="http://schemas.microsoft.com/office/drawing/2014/main" id="{E0EA41B1-41DE-5895-CE2A-7F5079E3988D}"/>
              </a:ext>
            </a:extLst>
          </p:cNvPr>
          <p:cNvSpPr/>
          <p:nvPr/>
        </p:nvSpPr>
        <p:spPr>
          <a:xfrm>
            <a:off x="1198606" y="3332862"/>
            <a:ext cx="523102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err="1"/>
              <a:t>NumPy</a:t>
            </a:r>
            <a:endParaRPr lang="de-DE" sz="2400" dirty="0"/>
          </a:p>
        </p:txBody>
      </p:sp>
      <p:sp>
        <p:nvSpPr>
          <p:cNvPr id="8" name="Abgerundetes Rechteck 7">
            <a:extLst>
              <a:ext uri="{FF2B5EF4-FFF2-40B4-BE49-F238E27FC236}">
                <a16:creationId xmlns:a16="http://schemas.microsoft.com/office/drawing/2014/main" id="{FDFD4C37-7133-E019-347A-97570B9B9D4E}"/>
              </a:ext>
            </a:extLst>
          </p:cNvPr>
          <p:cNvSpPr/>
          <p:nvPr/>
        </p:nvSpPr>
        <p:spPr>
          <a:xfrm>
            <a:off x="2582565" y="4757348"/>
            <a:ext cx="3847068" cy="617838"/>
          </a:xfrm>
          <a:prstGeom prst="roundRect">
            <a:avLst/>
          </a:prstGeom>
          <a:solidFill>
            <a:schemeClr val="accent1">
              <a:lumMod val="40000"/>
              <a:lumOff val="60000"/>
            </a:schemeClr>
          </a:solidFill>
          <a:ln>
            <a:solidFill>
              <a:schemeClr val="tx1">
                <a:lumMod val="85000"/>
                <a:lumOff val="15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r>
              <a:rPr lang="de-DE" sz="2400" dirty="0">
                <a:solidFill>
                  <a:schemeClr val="tx1">
                    <a:lumMod val="75000"/>
                    <a:lumOff val="25000"/>
                  </a:schemeClr>
                </a:solidFill>
              </a:rPr>
              <a:t>C </a:t>
            </a:r>
            <a:r>
              <a:rPr lang="de-DE" sz="2400" dirty="0" err="1">
                <a:solidFill>
                  <a:schemeClr val="tx1">
                    <a:lumMod val="75000"/>
                    <a:lumOff val="25000"/>
                  </a:schemeClr>
                </a:solidFill>
              </a:rPr>
              <a:t>binaries</a:t>
            </a:r>
            <a:endParaRPr lang="de-DE" sz="2400" dirty="0">
              <a:solidFill>
                <a:schemeClr val="tx1">
                  <a:lumMod val="75000"/>
                  <a:lumOff val="25000"/>
                </a:schemeClr>
              </a:solidFill>
            </a:endParaRPr>
          </a:p>
        </p:txBody>
      </p:sp>
      <p:sp>
        <p:nvSpPr>
          <p:cNvPr id="9" name="Abgerundetes Rechteck 8">
            <a:extLst>
              <a:ext uri="{FF2B5EF4-FFF2-40B4-BE49-F238E27FC236}">
                <a16:creationId xmlns:a16="http://schemas.microsoft.com/office/drawing/2014/main" id="{E0D7C028-8E2B-141B-3526-8CC69D4CC95F}"/>
              </a:ext>
            </a:extLst>
          </p:cNvPr>
          <p:cNvSpPr/>
          <p:nvPr/>
        </p:nvSpPr>
        <p:spPr>
          <a:xfrm>
            <a:off x="1198605" y="2620619"/>
            <a:ext cx="5231027" cy="617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Pandas, </a:t>
            </a:r>
            <a:r>
              <a:rPr lang="de-DE" sz="2400" dirty="0" err="1"/>
              <a:t>Matplotlib</a:t>
            </a:r>
            <a:r>
              <a:rPr lang="de-DE" sz="2400" dirty="0"/>
              <a:t>, </a:t>
            </a:r>
            <a:r>
              <a:rPr lang="de-DE" sz="2400" dirty="0" err="1"/>
              <a:t>SciPy</a:t>
            </a:r>
            <a:r>
              <a:rPr lang="de-DE" sz="2400" dirty="0"/>
              <a:t>, etc.</a:t>
            </a:r>
          </a:p>
        </p:txBody>
      </p:sp>
      <p:sp>
        <p:nvSpPr>
          <p:cNvPr id="11" name="Abgerundetes Rechteck 10">
            <a:extLst>
              <a:ext uri="{FF2B5EF4-FFF2-40B4-BE49-F238E27FC236}">
                <a16:creationId xmlns:a16="http://schemas.microsoft.com/office/drawing/2014/main" id="{4822B9BE-F85D-DE4B-C947-07326E140D51}"/>
              </a:ext>
            </a:extLst>
          </p:cNvPr>
          <p:cNvSpPr/>
          <p:nvPr/>
        </p:nvSpPr>
        <p:spPr>
          <a:xfrm>
            <a:off x="1198605" y="4045105"/>
            <a:ext cx="1285106" cy="1330081"/>
          </a:xfrm>
          <a:prstGeom prst="roundRect">
            <a:avLst/>
          </a:prstGeom>
          <a:solidFill>
            <a:schemeClr val="accent1">
              <a:lumMod val="40000"/>
              <a:lumOff val="60000"/>
            </a:schemeClr>
          </a:solidFill>
          <a:ln>
            <a:solidFill>
              <a:schemeClr val="tx1">
                <a:lumMod val="85000"/>
                <a:lumOff val="15000"/>
              </a:schemeClr>
            </a:solidFill>
            <a:prstDash val="dash"/>
          </a:ln>
        </p:spPr>
        <p:style>
          <a:lnRef idx="1">
            <a:schemeClr val="accent1"/>
          </a:lnRef>
          <a:fillRef idx="2">
            <a:schemeClr val="accent1"/>
          </a:fillRef>
          <a:effectRef idx="1">
            <a:schemeClr val="accent1"/>
          </a:effectRef>
          <a:fontRef idx="minor">
            <a:schemeClr val="dk1"/>
          </a:fontRef>
        </p:style>
        <p:txBody>
          <a:bodyPr rtlCol="0" anchor="ctr"/>
          <a:lstStyle/>
          <a:p>
            <a:pPr algn="ctr"/>
            <a:r>
              <a:rPr lang="de-DE" sz="2400" dirty="0">
                <a:solidFill>
                  <a:schemeClr val="tx1">
                    <a:lumMod val="75000"/>
                    <a:lumOff val="25000"/>
                  </a:schemeClr>
                </a:solidFill>
              </a:rPr>
              <a:t>Fortran + C </a:t>
            </a:r>
            <a:r>
              <a:rPr lang="de-DE" sz="2400" dirty="0" err="1">
                <a:solidFill>
                  <a:schemeClr val="tx1">
                    <a:lumMod val="75000"/>
                    <a:lumOff val="25000"/>
                  </a:schemeClr>
                </a:solidFill>
              </a:rPr>
              <a:t>binaries</a:t>
            </a:r>
            <a:endParaRPr lang="de-DE" sz="2400" dirty="0">
              <a:solidFill>
                <a:schemeClr val="tx1">
                  <a:lumMod val="75000"/>
                  <a:lumOff val="25000"/>
                </a:schemeClr>
              </a:solidFill>
            </a:endParaRPr>
          </a:p>
        </p:txBody>
      </p:sp>
    </p:spTree>
    <p:extLst>
      <p:ext uri="{BB962C8B-B14F-4D97-AF65-F5344CB8AC3E}">
        <p14:creationId xmlns:p14="http://schemas.microsoft.com/office/powerpoint/2010/main" val="346136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8EA382-BA81-E90E-87BC-842B7D91C928}"/>
              </a:ext>
            </a:extLst>
          </p:cNvPr>
          <p:cNvSpPr>
            <a:spLocks noGrp="1"/>
          </p:cNvSpPr>
          <p:nvPr>
            <p:ph type="title"/>
          </p:nvPr>
        </p:nvSpPr>
        <p:spPr>
          <a:xfrm>
            <a:off x="1371600" y="426197"/>
            <a:ext cx="10241280" cy="687286"/>
          </a:xfrm>
        </p:spPr>
        <p:txBody>
          <a:bodyPr/>
          <a:lstStyle/>
          <a:p>
            <a:r>
              <a:rPr lang="de-DE" dirty="0"/>
              <a:t>Der Python Science Stack</a:t>
            </a:r>
          </a:p>
        </p:txBody>
      </p:sp>
      <p:pic>
        <p:nvPicPr>
          <p:cNvPr id="5" name="Inhaltsplatzhalter 4">
            <a:extLst>
              <a:ext uri="{FF2B5EF4-FFF2-40B4-BE49-F238E27FC236}">
                <a16:creationId xmlns:a16="http://schemas.microsoft.com/office/drawing/2014/main" id="{1298C860-BD83-70EC-DC68-B5C5AA1794FD}"/>
              </a:ext>
            </a:extLst>
          </p:cNvPr>
          <p:cNvPicPr>
            <a:picLocks noGrp="1" noChangeAspect="1"/>
          </p:cNvPicPr>
          <p:nvPr>
            <p:ph idx="1"/>
          </p:nvPr>
        </p:nvPicPr>
        <p:blipFill>
          <a:blip r:embed="rId2"/>
          <a:stretch>
            <a:fillRect/>
          </a:stretch>
        </p:blipFill>
        <p:spPr>
          <a:xfrm>
            <a:off x="8872151" y="1308116"/>
            <a:ext cx="2740729" cy="2740729"/>
          </a:xfrm>
        </p:spPr>
      </p:pic>
      <p:sp>
        <p:nvSpPr>
          <p:cNvPr id="3" name="Textfeld 2">
            <a:extLst>
              <a:ext uri="{FF2B5EF4-FFF2-40B4-BE49-F238E27FC236}">
                <a16:creationId xmlns:a16="http://schemas.microsoft.com/office/drawing/2014/main" id="{3F986896-0771-5D77-292D-543567DC5B3F}"/>
              </a:ext>
            </a:extLst>
          </p:cNvPr>
          <p:cNvSpPr txBox="1"/>
          <p:nvPr/>
        </p:nvSpPr>
        <p:spPr>
          <a:xfrm>
            <a:off x="1371600" y="1493879"/>
            <a:ext cx="7722973" cy="46166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de-DE" sz="2400" b="1" dirty="0" err="1"/>
              <a:t>NumPy</a:t>
            </a:r>
            <a:r>
              <a:rPr lang="de-DE" sz="2400" b="1" dirty="0"/>
              <a:t>:</a:t>
            </a:r>
            <a:r>
              <a:rPr lang="de-DE" sz="2400" dirty="0"/>
              <a:t> Unterbau und wichtigste Datenstruktur (Array); einfache Manipulation von mehrdimensionalen Matrizen; numerische Berechnungen. </a:t>
            </a:r>
            <a:r>
              <a:rPr lang="de-DE" sz="2400" dirty="0">
                <a:hlinkClick r:id="rId3"/>
              </a:rPr>
              <a:t>Numpy.org</a:t>
            </a:r>
            <a:endParaRPr lang="de-DE" sz="2400" dirty="0"/>
          </a:p>
          <a:p>
            <a:pPr marL="285750" indent="-285750">
              <a:spcAft>
                <a:spcPts val="1200"/>
              </a:spcAft>
              <a:buFont typeface="Arial" panose="020B0604020202020204" pitchFamily="34" charset="0"/>
              <a:buChar char="•"/>
            </a:pPr>
            <a:r>
              <a:rPr lang="de-DE" sz="2400" b="1" dirty="0"/>
              <a:t>Pandas:</a:t>
            </a:r>
            <a:r>
              <a:rPr lang="de-DE" sz="2400" dirty="0"/>
              <a:t> Analyse und Manipulation von tabellarischen Datenstrukturen, sog. Dataframes. </a:t>
            </a:r>
            <a:r>
              <a:rPr lang="de-DE" sz="2400" dirty="0">
                <a:hlinkClick r:id="rId4"/>
              </a:rPr>
              <a:t>pandas.pydata.org</a:t>
            </a:r>
            <a:endParaRPr lang="de-DE" sz="2400" dirty="0"/>
          </a:p>
          <a:p>
            <a:pPr marL="285750" indent="-285750">
              <a:spcAft>
                <a:spcPts val="1200"/>
              </a:spcAft>
              <a:buFont typeface="Arial" panose="020B0604020202020204" pitchFamily="34" charset="0"/>
              <a:buChar char="•"/>
            </a:pPr>
            <a:r>
              <a:rPr lang="de-DE" sz="2400" b="1" dirty="0" err="1"/>
              <a:t>Matplotlib</a:t>
            </a:r>
            <a:r>
              <a:rPr lang="de-DE" sz="2400" b="1" dirty="0"/>
              <a:t>:</a:t>
            </a:r>
            <a:r>
              <a:rPr lang="de-DE" sz="2400" dirty="0"/>
              <a:t> Bibliothek zur Visualisierung (</a:t>
            </a:r>
            <a:r>
              <a:rPr lang="de-DE" sz="2400" dirty="0" err="1"/>
              <a:t>Plotting</a:t>
            </a:r>
            <a:r>
              <a:rPr lang="de-DE" sz="2400" dirty="0"/>
              <a:t>) von Daten. </a:t>
            </a:r>
            <a:r>
              <a:rPr lang="de-DE" sz="2400" dirty="0">
                <a:hlinkClick r:id="rId5"/>
              </a:rPr>
              <a:t>matplotlib.org</a:t>
            </a:r>
            <a:endParaRPr lang="de-DE" sz="2400" dirty="0"/>
          </a:p>
          <a:p>
            <a:pPr marL="285750" indent="-285750">
              <a:spcAft>
                <a:spcPts val="1200"/>
              </a:spcAft>
              <a:buFont typeface="Arial" panose="020B0604020202020204" pitchFamily="34" charset="0"/>
              <a:buChar char="•"/>
            </a:pPr>
            <a:r>
              <a:rPr lang="de-DE" sz="2400" b="1" dirty="0" err="1"/>
              <a:t>SciPy</a:t>
            </a:r>
            <a:r>
              <a:rPr lang="de-DE" sz="2400" b="1" dirty="0"/>
              <a:t>:</a:t>
            </a:r>
            <a:r>
              <a:rPr lang="de-DE" sz="2400" dirty="0"/>
              <a:t> Bibliothek für das wissenschaftliche Rechnen im Bereich </a:t>
            </a:r>
            <a:r>
              <a:rPr lang="de-DE" sz="2400" dirty="0" err="1"/>
              <a:t>Statsitik</a:t>
            </a:r>
            <a:r>
              <a:rPr lang="de-DE" sz="2400" dirty="0"/>
              <a:t>, algebraische Funktionen, Integrieren, Optimierung, Signal Verarbeitung und vielem mehr. </a:t>
            </a:r>
            <a:r>
              <a:rPr lang="de-DE" sz="2400" dirty="0">
                <a:hlinkClick r:id="rId6"/>
              </a:rPr>
              <a:t>Scipy.org</a:t>
            </a:r>
            <a:endParaRPr lang="de-DE" sz="2400" b="1" dirty="0"/>
          </a:p>
        </p:txBody>
      </p:sp>
    </p:spTree>
    <p:extLst>
      <p:ext uri="{BB962C8B-B14F-4D97-AF65-F5344CB8AC3E}">
        <p14:creationId xmlns:p14="http://schemas.microsoft.com/office/powerpoint/2010/main" val="172910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FBC072A9-737B-43EA-8F67-8155C25E6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6D9B117-5CC5-D636-21E9-E0880CA9B76C}"/>
              </a:ext>
            </a:extLst>
          </p:cNvPr>
          <p:cNvSpPr>
            <a:spLocks noGrp="1"/>
          </p:cNvSpPr>
          <p:nvPr>
            <p:ph type="title"/>
          </p:nvPr>
        </p:nvSpPr>
        <p:spPr>
          <a:xfrm>
            <a:off x="452448" y="628836"/>
            <a:ext cx="4638535" cy="638884"/>
          </a:xfrm>
        </p:spPr>
        <p:txBody>
          <a:bodyPr vert="horz" lIns="0" tIns="0" rIns="0" bIns="0" rtlCol="0" anchor="b">
            <a:normAutofit/>
          </a:bodyPr>
          <a:lstStyle/>
          <a:p>
            <a:pPr algn="ctr"/>
            <a:r>
              <a:rPr lang="en-US" spc="750" dirty="0"/>
              <a:t>Installation:</a:t>
            </a:r>
          </a:p>
        </p:txBody>
      </p:sp>
      <p:pic>
        <p:nvPicPr>
          <p:cNvPr id="7" name="Grafik 6">
            <a:extLst>
              <a:ext uri="{FF2B5EF4-FFF2-40B4-BE49-F238E27FC236}">
                <a16:creationId xmlns:a16="http://schemas.microsoft.com/office/drawing/2014/main" id="{A0F7DEB6-735E-B0F4-89D0-3EB012F810F3}"/>
              </a:ext>
            </a:extLst>
          </p:cNvPr>
          <p:cNvPicPr>
            <a:picLocks noChangeAspect="1"/>
          </p:cNvPicPr>
          <p:nvPr/>
        </p:nvPicPr>
        <p:blipFill>
          <a:blip r:embed="rId2"/>
          <a:stretch>
            <a:fillRect/>
          </a:stretch>
        </p:blipFill>
        <p:spPr>
          <a:xfrm>
            <a:off x="7238141" y="2765230"/>
            <a:ext cx="2177239" cy="987458"/>
          </a:xfrm>
          <a:prstGeom prst="rect">
            <a:avLst/>
          </a:prstGeom>
        </p:spPr>
      </p:pic>
      <p:pic>
        <p:nvPicPr>
          <p:cNvPr id="4" name="Grafik 3">
            <a:extLst>
              <a:ext uri="{FF2B5EF4-FFF2-40B4-BE49-F238E27FC236}">
                <a16:creationId xmlns:a16="http://schemas.microsoft.com/office/drawing/2014/main" id="{189D21AE-3440-B872-5EFD-F72A5A90BD73}"/>
              </a:ext>
            </a:extLst>
          </p:cNvPr>
          <p:cNvPicPr>
            <a:picLocks noChangeAspect="1"/>
          </p:cNvPicPr>
          <p:nvPr/>
        </p:nvPicPr>
        <p:blipFill>
          <a:blip r:embed="rId3"/>
          <a:stretch>
            <a:fillRect/>
          </a:stretch>
        </p:blipFill>
        <p:spPr>
          <a:xfrm>
            <a:off x="1329270" y="2268819"/>
            <a:ext cx="3546934" cy="1773467"/>
          </a:xfrm>
          <a:prstGeom prst="rect">
            <a:avLst/>
          </a:prstGeom>
        </p:spPr>
      </p:pic>
      <p:pic>
        <p:nvPicPr>
          <p:cNvPr id="5" name="Grafik 4">
            <a:extLst>
              <a:ext uri="{FF2B5EF4-FFF2-40B4-BE49-F238E27FC236}">
                <a16:creationId xmlns:a16="http://schemas.microsoft.com/office/drawing/2014/main" id="{B2360FF9-4C86-3CE3-E8AA-E322C764D2B0}"/>
              </a:ext>
            </a:extLst>
          </p:cNvPr>
          <p:cNvPicPr>
            <a:picLocks noChangeAspect="1"/>
          </p:cNvPicPr>
          <p:nvPr/>
        </p:nvPicPr>
        <p:blipFill>
          <a:blip r:embed="rId4"/>
          <a:stretch>
            <a:fillRect/>
          </a:stretch>
        </p:blipFill>
        <p:spPr>
          <a:xfrm>
            <a:off x="6900389" y="4148017"/>
            <a:ext cx="2852742" cy="1497689"/>
          </a:xfrm>
          <a:prstGeom prst="rect">
            <a:avLst/>
          </a:prstGeom>
        </p:spPr>
      </p:pic>
      <p:sp>
        <p:nvSpPr>
          <p:cNvPr id="18" name="Rectangle 17">
            <a:extLst>
              <a:ext uri="{FF2B5EF4-FFF2-40B4-BE49-F238E27FC236}">
                <a16:creationId xmlns:a16="http://schemas.microsoft.com/office/drawing/2014/main" id="{0EB06CB7-868E-4636-A33A-E193292A6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FD90F94-5ADB-4D14-BFA5-C0815CAE6D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a:extLst>
              <a:ext uri="{FF2B5EF4-FFF2-40B4-BE49-F238E27FC236}">
                <a16:creationId xmlns:a16="http://schemas.microsoft.com/office/drawing/2014/main" id="{F4160E72-DA90-0105-1968-A82ABD1656E2}"/>
              </a:ext>
            </a:extLst>
          </p:cNvPr>
          <p:cNvPicPr>
            <a:picLocks noChangeAspect="1"/>
          </p:cNvPicPr>
          <p:nvPr/>
        </p:nvPicPr>
        <p:blipFill>
          <a:blip r:embed="rId5"/>
          <a:stretch>
            <a:fillRect/>
          </a:stretch>
        </p:blipFill>
        <p:spPr>
          <a:xfrm>
            <a:off x="7474511" y="967624"/>
            <a:ext cx="1166980" cy="1420060"/>
          </a:xfrm>
          <a:prstGeom prst="rect">
            <a:avLst/>
          </a:prstGeom>
        </p:spPr>
      </p:pic>
      <p:cxnSp>
        <p:nvCxnSpPr>
          <p:cNvPr id="10" name="Gerade Verbindung mit Pfeil 9">
            <a:extLst>
              <a:ext uri="{FF2B5EF4-FFF2-40B4-BE49-F238E27FC236}">
                <a16:creationId xmlns:a16="http://schemas.microsoft.com/office/drawing/2014/main" id="{73E8D3AB-8942-A0B8-AB98-49034CC1F824}"/>
              </a:ext>
            </a:extLst>
          </p:cNvPr>
          <p:cNvCxnSpPr>
            <a:stCxn id="4" idx="3"/>
            <a:endCxn id="8" idx="1"/>
          </p:cNvCxnSpPr>
          <p:nvPr/>
        </p:nvCxnSpPr>
        <p:spPr>
          <a:xfrm flipV="1">
            <a:off x="4876204" y="1677654"/>
            <a:ext cx="2598307" cy="147789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Gerade Verbindung mit Pfeil 22">
            <a:extLst>
              <a:ext uri="{FF2B5EF4-FFF2-40B4-BE49-F238E27FC236}">
                <a16:creationId xmlns:a16="http://schemas.microsoft.com/office/drawing/2014/main" id="{560DF751-3DF7-084D-644F-B19AA6945D72}"/>
              </a:ext>
            </a:extLst>
          </p:cNvPr>
          <p:cNvCxnSpPr>
            <a:stCxn id="4" idx="3"/>
            <a:endCxn id="7" idx="1"/>
          </p:cNvCxnSpPr>
          <p:nvPr/>
        </p:nvCxnSpPr>
        <p:spPr>
          <a:xfrm>
            <a:off x="4876204" y="3155553"/>
            <a:ext cx="2361937" cy="1034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Gerade Verbindung mit Pfeil 24">
            <a:extLst>
              <a:ext uri="{FF2B5EF4-FFF2-40B4-BE49-F238E27FC236}">
                <a16:creationId xmlns:a16="http://schemas.microsoft.com/office/drawing/2014/main" id="{15113105-A00D-835C-2AF4-B74FDA9487F9}"/>
              </a:ext>
            </a:extLst>
          </p:cNvPr>
          <p:cNvCxnSpPr>
            <a:stCxn id="4" idx="3"/>
          </p:cNvCxnSpPr>
          <p:nvPr/>
        </p:nvCxnSpPr>
        <p:spPr>
          <a:xfrm>
            <a:off x="4876204" y="3155553"/>
            <a:ext cx="2511383" cy="18652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7231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9AF1530-EEA7-3747-E245-9BE43D66F85B}"/>
              </a:ext>
            </a:extLst>
          </p:cNvPr>
          <p:cNvPicPr>
            <a:picLocks noChangeAspect="1"/>
          </p:cNvPicPr>
          <p:nvPr/>
        </p:nvPicPr>
        <p:blipFill>
          <a:blip r:embed="rId2"/>
          <a:stretch>
            <a:fillRect/>
          </a:stretch>
        </p:blipFill>
        <p:spPr>
          <a:xfrm>
            <a:off x="358345" y="380375"/>
            <a:ext cx="7772400" cy="3871241"/>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D4FC9018-9952-3B0A-E241-7C94659CE073}"/>
              </a:ext>
            </a:extLst>
          </p:cNvPr>
          <p:cNvPicPr>
            <a:picLocks noChangeAspect="1"/>
          </p:cNvPicPr>
          <p:nvPr/>
        </p:nvPicPr>
        <p:blipFill>
          <a:blip r:embed="rId3"/>
          <a:stretch>
            <a:fillRect/>
          </a:stretch>
        </p:blipFill>
        <p:spPr>
          <a:xfrm>
            <a:off x="4061255" y="3910913"/>
            <a:ext cx="7772400" cy="2164248"/>
          </a:xfrm>
          <a:prstGeom prst="rect">
            <a:avLst/>
          </a:prstGeom>
        </p:spPr>
      </p:pic>
    </p:spTree>
    <p:extLst>
      <p:ext uri="{BB962C8B-B14F-4D97-AF65-F5344CB8AC3E}">
        <p14:creationId xmlns:p14="http://schemas.microsoft.com/office/powerpoint/2010/main" val="365508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7BDF84-83F8-91DE-3A0E-929F5E19E825}"/>
              </a:ext>
            </a:extLst>
          </p:cNvPr>
          <p:cNvSpPr>
            <a:spLocks noGrp="1"/>
          </p:cNvSpPr>
          <p:nvPr>
            <p:ph type="title"/>
          </p:nvPr>
        </p:nvSpPr>
        <p:spPr>
          <a:xfrm>
            <a:off x="1371600" y="795528"/>
            <a:ext cx="10241280" cy="731347"/>
          </a:xfrm>
        </p:spPr>
        <p:txBody>
          <a:bodyPr/>
          <a:lstStyle/>
          <a:p>
            <a:r>
              <a:rPr lang="de-DE"/>
              <a:t>Ablauf kurs</a:t>
            </a:r>
          </a:p>
        </p:txBody>
      </p:sp>
      <p:sp>
        <p:nvSpPr>
          <p:cNvPr id="3" name="Inhaltsplatzhalter 2">
            <a:extLst>
              <a:ext uri="{FF2B5EF4-FFF2-40B4-BE49-F238E27FC236}">
                <a16:creationId xmlns:a16="http://schemas.microsoft.com/office/drawing/2014/main" id="{753C2013-E3F0-E73A-49D0-B518D39E5D2C}"/>
              </a:ext>
            </a:extLst>
          </p:cNvPr>
          <p:cNvSpPr>
            <a:spLocks noGrp="1"/>
          </p:cNvSpPr>
          <p:nvPr>
            <p:ph idx="1"/>
          </p:nvPr>
        </p:nvSpPr>
        <p:spPr>
          <a:xfrm>
            <a:off x="1371600" y="1682151"/>
            <a:ext cx="10241280" cy="4389465"/>
          </a:xfrm>
        </p:spPr>
        <p:txBody>
          <a:bodyPr/>
          <a:lstStyle/>
          <a:p>
            <a:r>
              <a:rPr lang="de-DE" b="1"/>
              <a:t>Ziel:</a:t>
            </a:r>
            <a:r>
              <a:rPr lang="de-DE"/>
              <a:t> Einführung in Python und die wichtigsten Module im Sinne eines Werkzeuges, um sich weitergehendes Material möglichst selbständig zu erschließen. Im Fokus stehen also die </a:t>
            </a:r>
            <a:r>
              <a:rPr lang="de-DE" b="1"/>
              <a:t>Basics</a:t>
            </a:r>
            <a:r>
              <a:rPr lang="de-DE"/>
              <a:t>.</a:t>
            </a:r>
          </a:p>
          <a:p>
            <a:r>
              <a:rPr lang="de-DE" b="1"/>
              <a:t>Tag 1:</a:t>
            </a:r>
            <a:r>
              <a:rPr lang="de-DE"/>
              <a:t> Das Werkzeug kennen lernen. Anhand eines praktischen Beispiels hangeln wir uns entlang einer bestimmten Frage zu einem Datensatz und lernen „on the fly“ in vielen Exkursen Python kennen.</a:t>
            </a:r>
          </a:p>
          <a:p>
            <a:r>
              <a:rPr lang="de-DE" b="1"/>
              <a:t>Tag 2:</a:t>
            </a:r>
            <a:r>
              <a:rPr lang="de-DE"/>
              <a:t> Wir beginnen mit ersten numerischen Analysen und plotten erste Visualisierungen. Wenn wir es schaffen stellen wir uns auch noch eine inferenzstatistische Frage.</a:t>
            </a:r>
            <a:endParaRPr lang="de-DE" b="1"/>
          </a:p>
        </p:txBody>
      </p:sp>
    </p:spTree>
    <p:extLst>
      <p:ext uri="{BB962C8B-B14F-4D97-AF65-F5344CB8AC3E}">
        <p14:creationId xmlns:p14="http://schemas.microsoft.com/office/powerpoint/2010/main" val="273814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radientRiseVTI">
  <a:themeElements>
    <a:clrScheme name="AnalogousFromLightSeedRightStep">
      <a:dk1>
        <a:srgbClr val="000000"/>
      </a:dk1>
      <a:lt1>
        <a:srgbClr val="FFFFFF"/>
      </a:lt1>
      <a:dk2>
        <a:srgbClr val="3A3621"/>
      </a:dk2>
      <a:lt2>
        <a:srgbClr val="E2E6E8"/>
      </a:lt2>
      <a:accent1>
        <a:srgbClr val="E08E55"/>
      </a:accent1>
      <a:accent2>
        <a:srgbClr val="B6A347"/>
      </a:accent2>
      <a:accent3>
        <a:srgbClr val="96AA58"/>
      </a:accent3>
      <a:accent4>
        <a:srgbClr val="6BB246"/>
      </a:accent4>
      <a:accent5>
        <a:srgbClr val="42B74B"/>
      </a:accent5>
      <a:accent6>
        <a:srgbClr val="46B47C"/>
      </a:accent6>
      <a:hlink>
        <a:srgbClr val="5986A6"/>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0</TotalTime>
  <Words>690</Words>
  <Application>Microsoft Macintosh PowerPoint</Application>
  <PresentationFormat>Breitbild</PresentationFormat>
  <Paragraphs>101</Paragraphs>
  <Slides>11</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11</vt:i4>
      </vt:variant>
    </vt:vector>
  </HeadingPairs>
  <TitlesOfParts>
    <vt:vector size="15" baseType="lpstr">
      <vt:lpstr>Arial</vt:lpstr>
      <vt:lpstr>JetBrains Mono</vt:lpstr>
      <vt:lpstr>Tw Cen MT</vt:lpstr>
      <vt:lpstr>GradientRiseVTI</vt:lpstr>
      <vt:lpstr>Der Python Science Stack </vt:lpstr>
      <vt:lpstr>Vorstellungsrunde</vt:lpstr>
      <vt:lpstr>Nun Sie. Erzählen sie kurz:</vt:lpstr>
      <vt:lpstr>Warum Python?</vt:lpstr>
      <vt:lpstr>Der Python Science Stack</vt:lpstr>
      <vt:lpstr>Der Python Science Stack</vt:lpstr>
      <vt:lpstr>Installation:</vt:lpstr>
      <vt:lpstr>PowerPoint-Präsentation</vt:lpstr>
      <vt:lpstr>Ablauf kurs</vt:lpstr>
      <vt:lpstr>Unser Datensatz</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16bit pixel art games</dc:title>
  <dc:creator>Stefan Boehringer</dc:creator>
  <cp:lastModifiedBy>Stefan Boehringer</cp:lastModifiedBy>
  <cp:revision>13</cp:revision>
  <dcterms:created xsi:type="dcterms:W3CDTF">2022-11-19T08:47:53Z</dcterms:created>
  <dcterms:modified xsi:type="dcterms:W3CDTF">2022-11-30T06:36:13Z</dcterms:modified>
</cp:coreProperties>
</file>